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2" r:id="rId1"/>
    <p:sldMasterId id="2147483653" r:id="rId2"/>
  </p:sldMasterIdLst>
  <p:notesMasterIdLst>
    <p:notesMasterId r:id="rId25"/>
  </p:notesMasterIdLst>
  <p:handoutMasterIdLst>
    <p:handoutMasterId r:id="rId26"/>
  </p:handoutMasterIdLst>
  <p:sldIdLst>
    <p:sldId id="348" r:id="rId3"/>
    <p:sldId id="265" r:id="rId4"/>
    <p:sldId id="347" r:id="rId5"/>
    <p:sldId id="295" r:id="rId6"/>
    <p:sldId id="326" r:id="rId7"/>
    <p:sldId id="328" r:id="rId8"/>
    <p:sldId id="297" r:id="rId9"/>
    <p:sldId id="298" r:id="rId10"/>
    <p:sldId id="299" r:id="rId11"/>
    <p:sldId id="350" r:id="rId12"/>
    <p:sldId id="342" r:id="rId13"/>
    <p:sldId id="344" r:id="rId14"/>
    <p:sldId id="313" r:id="rId15"/>
    <p:sldId id="319" r:id="rId16"/>
    <p:sldId id="340" r:id="rId17"/>
    <p:sldId id="337" r:id="rId18"/>
    <p:sldId id="345" r:id="rId19"/>
    <p:sldId id="338" r:id="rId20"/>
    <p:sldId id="343" r:id="rId21"/>
    <p:sldId id="349" r:id="rId22"/>
    <p:sldId id="310" r:id="rId23"/>
    <p:sldId id="346" r:id="rId24"/>
  </p:sldIdLst>
  <p:sldSz cx="9144000" cy="6858000" type="screen4x3"/>
  <p:notesSz cx="6797675" cy="9926638"/>
  <p:defaultTextStyle>
    <a:defPPr>
      <a:defRPr lang="it-IT"/>
    </a:defPPr>
    <a:lvl1pPr algn="l" rtl="0" eaLnBrk="0" fontAlgn="base" hangingPunct="0">
      <a:spcBef>
        <a:spcPct val="0"/>
      </a:spcBef>
      <a:spcAft>
        <a:spcPct val="0"/>
      </a:spcAft>
      <a:defRPr u="sng"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u="sng"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u="sng"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u="sng"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u="sng" kern="1200">
        <a:solidFill>
          <a:schemeClr val="tx1"/>
        </a:solidFill>
        <a:latin typeface="Arial" panose="020B0604020202020204" pitchFamily="34" charset="0"/>
        <a:ea typeface="+mn-ea"/>
        <a:cs typeface="+mn-cs"/>
      </a:defRPr>
    </a:lvl5pPr>
    <a:lvl6pPr marL="2286000" algn="l" defTabSz="914400" rtl="0" eaLnBrk="1" latinLnBrk="0" hangingPunct="1">
      <a:defRPr u="sng" kern="1200">
        <a:solidFill>
          <a:schemeClr val="tx1"/>
        </a:solidFill>
        <a:latin typeface="Arial" panose="020B0604020202020204" pitchFamily="34" charset="0"/>
        <a:ea typeface="+mn-ea"/>
        <a:cs typeface="+mn-cs"/>
      </a:defRPr>
    </a:lvl6pPr>
    <a:lvl7pPr marL="2743200" algn="l" defTabSz="914400" rtl="0" eaLnBrk="1" latinLnBrk="0" hangingPunct="1">
      <a:defRPr u="sng" kern="1200">
        <a:solidFill>
          <a:schemeClr val="tx1"/>
        </a:solidFill>
        <a:latin typeface="Arial" panose="020B0604020202020204" pitchFamily="34" charset="0"/>
        <a:ea typeface="+mn-ea"/>
        <a:cs typeface="+mn-cs"/>
      </a:defRPr>
    </a:lvl7pPr>
    <a:lvl8pPr marL="3200400" algn="l" defTabSz="914400" rtl="0" eaLnBrk="1" latinLnBrk="0" hangingPunct="1">
      <a:defRPr u="sng" kern="1200">
        <a:solidFill>
          <a:schemeClr val="tx1"/>
        </a:solidFill>
        <a:latin typeface="Arial" panose="020B0604020202020204" pitchFamily="34" charset="0"/>
        <a:ea typeface="+mn-ea"/>
        <a:cs typeface="+mn-cs"/>
      </a:defRPr>
    </a:lvl8pPr>
    <a:lvl9pPr marL="3657600" algn="l" defTabSz="914400" rtl="0" eaLnBrk="1" latinLnBrk="0" hangingPunct="1">
      <a:defRPr u="sng"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ouk Anna Georgina Collier" initials="AAGC" lastIdx="1" clrIdx="0">
    <p:extLst>
      <p:ext uri="{19B8F6BF-5375-455C-9EA6-DF929625EA0E}">
        <p15:presenceInfo xmlns:p15="http://schemas.microsoft.com/office/powerpoint/2012/main" userId="S::anoukanna.collier@unibo.it::b38b070b-40ab-4437-b122-5cf20f2741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CC0000"/>
    <a:srgbClr val="A50021"/>
    <a:srgbClr val="BB2D3F"/>
    <a:srgbClr val="5F5F5F"/>
    <a:srgbClr val="4D4D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115" autoAdjust="0"/>
    <p:restoredTop sz="92537" autoAdjust="0"/>
  </p:normalViewPr>
  <p:slideViewPr>
    <p:cSldViewPr>
      <p:cViewPr varScale="1">
        <p:scale>
          <a:sx n="76" d="100"/>
          <a:sy n="76" d="100"/>
        </p:scale>
        <p:origin x="1363" y="58"/>
      </p:cViewPr>
      <p:guideLst>
        <p:guide orient="horz" pos="2160"/>
        <p:guide pos="2880"/>
      </p:guideLst>
    </p:cSldViewPr>
  </p:slideViewPr>
  <p:outlineViewPr>
    <p:cViewPr>
      <p:scale>
        <a:sx n="33" d="100"/>
        <a:sy n="33" d="100"/>
      </p:scale>
      <p:origin x="48" y="1531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1956" y="-96"/>
      </p:cViewPr>
      <p:guideLst>
        <p:guide orient="horz" pos="3127"/>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46400" cy="496888"/>
          </a:xfrm>
          <a:prstGeom prst="rect">
            <a:avLst/>
          </a:prstGeom>
          <a:noFill/>
          <a:ln>
            <a:noFill/>
          </a:ln>
          <a:effectLst/>
        </p:spPr>
        <p:txBody>
          <a:bodyPr vert="horz" wrap="square" lIns="92702" tIns="46351" rIns="92702" bIns="46351" numCol="1" anchor="t" anchorCtr="0" compatLnSpc="1">
            <a:prstTxWarp prst="textNoShape">
              <a:avLst/>
            </a:prstTxWarp>
          </a:bodyPr>
          <a:lstStyle>
            <a:lvl1pPr defTabSz="927100" eaLnBrk="1" hangingPunct="1">
              <a:defRPr sz="1200" u="none">
                <a:latin typeface="Arial" charset="0"/>
              </a:defRPr>
            </a:lvl1pPr>
          </a:lstStyle>
          <a:p>
            <a:pPr>
              <a:defRPr/>
            </a:pPr>
            <a:endParaRPr lang="it-IT" altLang="it-IT"/>
          </a:p>
        </p:txBody>
      </p:sp>
      <p:sp>
        <p:nvSpPr>
          <p:cNvPr id="13315" name="Rectangle 3"/>
          <p:cNvSpPr>
            <a:spLocks noGrp="1" noChangeArrowheads="1"/>
          </p:cNvSpPr>
          <p:nvPr>
            <p:ph type="dt" sz="quarter" idx="1"/>
          </p:nvPr>
        </p:nvSpPr>
        <p:spPr bwMode="auto">
          <a:xfrm>
            <a:off x="3849688" y="0"/>
            <a:ext cx="2946400" cy="496888"/>
          </a:xfrm>
          <a:prstGeom prst="rect">
            <a:avLst/>
          </a:prstGeom>
          <a:noFill/>
          <a:ln>
            <a:noFill/>
          </a:ln>
          <a:effectLst/>
        </p:spPr>
        <p:txBody>
          <a:bodyPr vert="horz" wrap="square" lIns="92702" tIns="46351" rIns="92702" bIns="46351" numCol="1" anchor="t" anchorCtr="0" compatLnSpc="1">
            <a:prstTxWarp prst="textNoShape">
              <a:avLst/>
            </a:prstTxWarp>
          </a:bodyPr>
          <a:lstStyle>
            <a:lvl1pPr algn="r" defTabSz="927100" eaLnBrk="1" hangingPunct="1">
              <a:defRPr sz="1200" u="none">
                <a:latin typeface="Arial" charset="0"/>
              </a:defRPr>
            </a:lvl1pPr>
          </a:lstStyle>
          <a:p>
            <a:pPr>
              <a:defRPr/>
            </a:pPr>
            <a:endParaRPr lang="it-IT" altLang="it-IT"/>
          </a:p>
        </p:txBody>
      </p:sp>
      <p:sp>
        <p:nvSpPr>
          <p:cNvPr id="13316" name="Rectangle 4"/>
          <p:cNvSpPr>
            <a:spLocks noGrp="1" noChangeArrowheads="1"/>
          </p:cNvSpPr>
          <p:nvPr>
            <p:ph type="ftr" sz="quarter" idx="2"/>
          </p:nvPr>
        </p:nvSpPr>
        <p:spPr bwMode="auto">
          <a:xfrm>
            <a:off x="0" y="9428163"/>
            <a:ext cx="2946400" cy="496887"/>
          </a:xfrm>
          <a:prstGeom prst="rect">
            <a:avLst/>
          </a:prstGeom>
          <a:noFill/>
          <a:ln>
            <a:noFill/>
          </a:ln>
          <a:effectLst/>
        </p:spPr>
        <p:txBody>
          <a:bodyPr vert="horz" wrap="square" lIns="92702" tIns="46351" rIns="92702" bIns="46351" numCol="1" anchor="b" anchorCtr="0" compatLnSpc="1">
            <a:prstTxWarp prst="textNoShape">
              <a:avLst/>
            </a:prstTxWarp>
          </a:bodyPr>
          <a:lstStyle>
            <a:lvl1pPr defTabSz="927100" eaLnBrk="1" hangingPunct="1">
              <a:defRPr sz="1200" u="none">
                <a:latin typeface="Arial" charset="0"/>
              </a:defRPr>
            </a:lvl1pPr>
          </a:lstStyle>
          <a:p>
            <a:pPr>
              <a:defRPr/>
            </a:pPr>
            <a:endParaRPr lang="it-IT" altLang="it-IT"/>
          </a:p>
        </p:txBody>
      </p:sp>
      <p:sp>
        <p:nvSpPr>
          <p:cNvPr id="13317" name="Rectangle 5"/>
          <p:cNvSpPr>
            <a:spLocks noGrp="1" noChangeArrowheads="1"/>
          </p:cNvSpPr>
          <p:nvPr>
            <p:ph type="sldNum" sz="quarter" idx="3"/>
          </p:nvPr>
        </p:nvSpPr>
        <p:spPr bwMode="auto">
          <a:xfrm>
            <a:off x="3849688" y="9428163"/>
            <a:ext cx="2946400" cy="496887"/>
          </a:xfrm>
          <a:prstGeom prst="rect">
            <a:avLst/>
          </a:prstGeom>
          <a:noFill/>
          <a:ln>
            <a:noFill/>
          </a:ln>
          <a:effectLst/>
        </p:spPr>
        <p:txBody>
          <a:bodyPr vert="horz" wrap="square" lIns="92702" tIns="46351" rIns="92702" bIns="46351" numCol="1" anchor="b" anchorCtr="0" compatLnSpc="1">
            <a:prstTxWarp prst="textNoShape">
              <a:avLst/>
            </a:prstTxWarp>
          </a:bodyPr>
          <a:lstStyle>
            <a:lvl1pPr algn="r" defTabSz="927100" eaLnBrk="1" hangingPunct="1">
              <a:defRPr sz="1200" u="none" smtClean="0"/>
            </a:lvl1pPr>
          </a:lstStyle>
          <a:p>
            <a:pPr>
              <a:defRPr/>
            </a:pPr>
            <a:fld id="{58983F7F-2687-470C-B963-86824F5B7689}" type="slidenum">
              <a:rPr lang="it-IT" altLang="it-IT"/>
              <a:pPr>
                <a:defRPr/>
              </a:pPr>
              <a:t>‹N›</a:t>
            </a:fld>
            <a:endParaRPr lang="it-IT" altLang="it-IT"/>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46400" cy="496888"/>
          </a:xfrm>
          <a:prstGeom prst="rect">
            <a:avLst/>
          </a:prstGeom>
          <a:noFill/>
          <a:ln>
            <a:noFill/>
          </a:ln>
          <a:effectLst/>
        </p:spPr>
        <p:txBody>
          <a:bodyPr vert="horz" wrap="square" lIns="92702" tIns="46351" rIns="92702" bIns="46351" numCol="1" anchor="t" anchorCtr="0" compatLnSpc="1">
            <a:prstTxWarp prst="textNoShape">
              <a:avLst/>
            </a:prstTxWarp>
          </a:bodyPr>
          <a:lstStyle>
            <a:lvl1pPr defTabSz="927100" eaLnBrk="1" hangingPunct="1">
              <a:defRPr sz="1200" u="none">
                <a:latin typeface="Arial" charset="0"/>
              </a:defRPr>
            </a:lvl1pPr>
          </a:lstStyle>
          <a:p>
            <a:pPr>
              <a:defRPr/>
            </a:pPr>
            <a:endParaRPr lang="it-IT" altLang="it-IT"/>
          </a:p>
        </p:txBody>
      </p:sp>
      <p:sp>
        <p:nvSpPr>
          <p:cNvPr id="10243" name="Rectangle 3"/>
          <p:cNvSpPr>
            <a:spLocks noGrp="1" noChangeArrowheads="1"/>
          </p:cNvSpPr>
          <p:nvPr>
            <p:ph type="dt" idx="1"/>
          </p:nvPr>
        </p:nvSpPr>
        <p:spPr bwMode="auto">
          <a:xfrm>
            <a:off x="3849688" y="0"/>
            <a:ext cx="2946400" cy="496888"/>
          </a:xfrm>
          <a:prstGeom prst="rect">
            <a:avLst/>
          </a:prstGeom>
          <a:noFill/>
          <a:ln>
            <a:noFill/>
          </a:ln>
          <a:effectLst/>
        </p:spPr>
        <p:txBody>
          <a:bodyPr vert="horz" wrap="square" lIns="92702" tIns="46351" rIns="92702" bIns="46351" numCol="1" anchor="t" anchorCtr="0" compatLnSpc="1">
            <a:prstTxWarp prst="textNoShape">
              <a:avLst/>
            </a:prstTxWarp>
          </a:bodyPr>
          <a:lstStyle>
            <a:lvl1pPr algn="r" defTabSz="927100" eaLnBrk="1" hangingPunct="1">
              <a:defRPr sz="1200" u="none">
                <a:latin typeface="Arial" charset="0"/>
              </a:defRPr>
            </a:lvl1pPr>
          </a:lstStyle>
          <a:p>
            <a:pPr>
              <a:defRPr/>
            </a:pPr>
            <a:endParaRPr lang="it-IT" altLang="it-IT"/>
          </a:p>
        </p:txBody>
      </p:sp>
      <p:sp>
        <p:nvSpPr>
          <p:cNvPr id="3076" name="Rectangle 4"/>
          <p:cNvSpPr>
            <a:spLocks noGrp="1" noRot="1" noChangeAspec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5" name="Rectangle 5"/>
          <p:cNvSpPr>
            <a:spLocks noGrp="1" noChangeArrowheads="1"/>
          </p:cNvSpPr>
          <p:nvPr>
            <p:ph type="body" sz="quarter" idx="3"/>
          </p:nvPr>
        </p:nvSpPr>
        <p:spPr bwMode="auto">
          <a:xfrm>
            <a:off x="681038" y="4714875"/>
            <a:ext cx="5435600" cy="4467225"/>
          </a:xfrm>
          <a:prstGeom prst="rect">
            <a:avLst/>
          </a:prstGeom>
          <a:noFill/>
          <a:ln>
            <a:noFill/>
          </a:ln>
          <a:effectLst/>
        </p:spPr>
        <p:txBody>
          <a:bodyPr vert="horz" wrap="square" lIns="92702" tIns="46351" rIns="92702" bIns="46351" numCol="1" anchor="t" anchorCtr="0" compatLnSpc="1">
            <a:prstTxWarp prst="textNoShape">
              <a:avLst/>
            </a:prstTxWarp>
          </a:bodyPr>
          <a:lstStyle/>
          <a:p>
            <a:pPr lvl="0"/>
            <a:r>
              <a:rPr lang="it-IT" altLang="it-IT" noProof="0"/>
              <a:t>Fare clic per modificare gli stili del testo dello schema</a:t>
            </a:r>
          </a:p>
          <a:p>
            <a:pPr lvl="1"/>
            <a:r>
              <a:rPr lang="it-IT" altLang="it-IT" noProof="0"/>
              <a:t>Secondo livello</a:t>
            </a:r>
          </a:p>
          <a:p>
            <a:pPr lvl="2"/>
            <a:r>
              <a:rPr lang="it-IT" altLang="it-IT" noProof="0"/>
              <a:t>Terzo livello</a:t>
            </a:r>
          </a:p>
          <a:p>
            <a:pPr lvl="3"/>
            <a:r>
              <a:rPr lang="it-IT" altLang="it-IT" noProof="0"/>
              <a:t>Quarto livello</a:t>
            </a:r>
          </a:p>
          <a:p>
            <a:pPr lvl="4"/>
            <a:r>
              <a:rPr lang="it-IT" altLang="it-IT" noProof="0"/>
              <a:t>Quinto livello</a:t>
            </a:r>
          </a:p>
        </p:txBody>
      </p:sp>
      <p:sp>
        <p:nvSpPr>
          <p:cNvPr id="10246" name="Rectangle 6"/>
          <p:cNvSpPr>
            <a:spLocks noGrp="1" noChangeArrowheads="1"/>
          </p:cNvSpPr>
          <p:nvPr>
            <p:ph type="ftr" sz="quarter" idx="4"/>
          </p:nvPr>
        </p:nvSpPr>
        <p:spPr bwMode="auto">
          <a:xfrm>
            <a:off x="0" y="9428163"/>
            <a:ext cx="2946400" cy="496887"/>
          </a:xfrm>
          <a:prstGeom prst="rect">
            <a:avLst/>
          </a:prstGeom>
          <a:noFill/>
          <a:ln>
            <a:noFill/>
          </a:ln>
          <a:effectLst/>
        </p:spPr>
        <p:txBody>
          <a:bodyPr vert="horz" wrap="square" lIns="92702" tIns="46351" rIns="92702" bIns="46351" numCol="1" anchor="b" anchorCtr="0" compatLnSpc="1">
            <a:prstTxWarp prst="textNoShape">
              <a:avLst/>
            </a:prstTxWarp>
          </a:bodyPr>
          <a:lstStyle>
            <a:lvl1pPr defTabSz="927100" eaLnBrk="1" hangingPunct="1">
              <a:defRPr sz="1200" u="none">
                <a:latin typeface="Arial" charset="0"/>
              </a:defRPr>
            </a:lvl1pPr>
          </a:lstStyle>
          <a:p>
            <a:pPr>
              <a:defRPr/>
            </a:pPr>
            <a:endParaRPr lang="it-IT" altLang="it-IT"/>
          </a:p>
        </p:txBody>
      </p:sp>
      <p:sp>
        <p:nvSpPr>
          <p:cNvPr id="10247" name="Rectangle 7"/>
          <p:cNvSpPr>
            <a:spLocks noGrp="1" noChangeArrowheads="1"/>
          </p:cNvSpPr>
          <p:nvPr>
            <p:ph type="sldNum" sz="quarter" idx="5"/>
          </p:nvPr>
        </p:nvSpPr>
        <p:spPr bwMode="auto">
          <a:xfrm>
            <a:off x="3849688" y="9428163"/>
            <a:ext cx="2946400" cy="496887"/>
          </a:xfrm>
          <a:prstGeom prst="rect">
            <a:avLst/>
          </a:prstGeom>
          <a:noFill/>
          <a:ln>
            <a:noFill/>
          </a:ln>
          <a:effectLst/>
        </p:spPr>
        <p:txBody>
          <a:bodyPr vert="horz" wrap="square" lIns="92702" tIns="46351" rIns="92702" bIns="46351" numCol="1" anchor="b" anchorCtr="0" compatLnSpc="1">
            <a:prstTxWarp prst="textNoShape">
              <a:avLst/>
            </a:prstTxWarp>
          </a:bodyPr>
          <a:lstStyle>
            <a:lvl1pPr algn="r" defTabSz="927100" eaLnBrk="1" hangingPunct="1">
              <a:defRPr sz="1200" u="none" smtClean="0"/>
            </a:lvl1pPr>
          </a:lstStyle>
          <a:p>
            <a:pPr>
              <a:defRPr/>
            </a:pPr>
            <a:fld id="{CD0C8CD0-EC81-476D-93C4-9159F7BC8B1F}" type="slidenum">
              <a:rPr lang="it-IT" altLang="it-IT"/>
              <a:pPr>
                <a:defRPr/>
              </a:pPr>
              <a:t>‹N›</a:t>
            </a:fld>
            <a:endParaRPr lang="it-IT" alt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F4C34360-DE35-4397-B1BD-E31B03491EFC}"/>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a:spcBef>
                <a:spcPct val="30000"/>
              </a:spcBef>
              <a:defRPr sz="1200">
                <a:solidFill>
                  <a:schemeClr val="tx1"/>
                </a:solidFill>
                <a:latin typeface="Arial" panose="020B0604020202020204" pitchFamily="34" charset="0"/>
              </a:defRPr>
            </a:lvl1pPr>
            <a:lvl2pPr marL="742950" indent="-285750" defTabSz="927100">
              <a:spcBef>
                <a:spcPct val="30000"/>
              </a:spcBef>
              <a:defRPr sz="1200">
                <a:solidFill>
                  <a:schemeClr val="tx1"/>
                </a:solidFill>
                <a:latin typeface="Arial" panose="020B0604020202020204" pitchFamily="34" charset="0"/>
              </a:defRPr>
            </a:lvl2pPr>
            <a:lvl3pPr marL="1143000" indent="-228600" defTabSz="927100">
              <a:spcBef>
                <a:spcPct val="30000"/>
              </a:spcBef>
              <a:defRPr sz="1200">
                <a:solidFill>
                  <a:schemeClr val="tx1"/>
                </a:solidFill>
                <a:latin typeface="Arial" panose="020B0604020202020204" pitchFamily="34" charset="0"/>
              </a:defRPr>
            </a:lvl3pPr>
            <a:lvl4pPr marL="1600200" indent="-228600" defTabSz="927100">
              <a:spcBef>
                <a:spcPct val="30000"/>
              </a:spcBef>
              <a:defRPr sz="1200">
                <a:solidFill>
                  <a:schemeClr val="tx1"/>
                </a:solidFill>
                <a:latin typeface="Arial" panose="020B0604020202020204" pitchFamily="34" charset="0"/>
              </a:defRPr>
            </a:lvl4pPr>
            <a:lvl5pPr marL="2057400" indent="-228600" defTabSz="927100">
              <a:spcBef>
                <a:spcPct val="30000"/>
              </a:spcBef>
              <a:defRPr sz="1200">
                <a:solidFill>
                  <a:schemeClr val="tx1"/>
                </a:solidFill>
                <a:latin typeface="Arial" panose="020B0604020202020204" pitchFamily="34" charset="0"/>
              </a:defRPr>
            </a:lvl5pPr>
            <a:lvl6pPr marL="2514600" indent="-228600" defTabSz="9271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71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71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71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DEE2198-9778-40E3-8892-5D9B345EF9D7}" type="slidenum">
              <a:rPr lang="it-IT" altLang="it-IT" smtClean="0"/>
              <a:pPr>
                <a:spcBef>
                  <a:spcPct val="0"/>
                </a:spcBef>
              </a:pPr>
              <a:t>1</a:t>
            </a:fld>
            <a:endParaRPr lang="it-IT" altLang="it-IT"/>
          </a:p>
        </p:txBody>
      </p:sp>
      <p:sp>
        <p:nvSpPr>
          <p:cNvPr id="6147" name="Rectangle 2">
            <a:extLst>
              <a:ext uri="{FF2B5EF4-FFF2-40B4-BE49-F238E27FC236}">
                <a16:creationId xmlns:a16="http://schemas.microsoft.com/office/drawing/2014/main" id="{802B224C-E368-4EE5-94AB-86C15BF8A9DF}"/>
              </a:ext>
            </a:extLst>
          </p:cNvPr>
          <p:cNvSpPr>
            <a:spLocks noGrp="1" noRot="1" noChangeAspect="1" noChangeArrowheads="1" noTextEdit="1"/>
          </p:cNvSpPr>
          <p:nvPr>
            <p:ph type="sldImg"/>
          </p:nvPr>
        </p:nvSpPr>
        <p:spPr>
          <a:ln/>
        </p:spPr>
      </p:sp>
      <p:sp>
        <p:nvSpPr>
          <p:cNvPr id="6148" name="Rectangle 3">
            <a:extLst>
              <a:ext uri="{FF2B5EF4-FFF2-40B4-BE49-F238E27FC236}">
                <a16:creationId xmlns:a16="http://schemas.microsoft.com/office/drawing/2014/main" id="{17C8201D-AB2D-4AB2-A076-056FD119B16A}"/>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a:prstGeom prst="rect">
            <a:avLst/>
          </a:prstGeo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a:t>Fare clic per modificare lo stile del sottotitolo dello schema</a:t>
            </a:r>
          </a:p>
        </p:txBody>
      </p:sp>
    </p:spTree>
    <p:extLst>
      <p:ext uri="{BB962C8B-B14F-4D97-AF65-F5344CB8AC3E}">
        <p14:creationId xmlns:p14="http://schemas.microsoft.com/office/powerpoint/2010/main" val="2992889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lo stile del titolo</a:t>
            </a:r>
          </a:p>
        </p:txBody>
      </p:sp>
      <p:sp>
        <p:nvSpPr>
          <p:cNvPr id="3" name="Segnaposto testo verticale 2"/>
          <p:cNvSpPr>
            <a:spLocks noGrp="1"/>
          </p:cNvSpPr>
          <p:nvPr>
            <p:ph type="body" orient="vert" idx="1"/>
          </p:nvPr>
        </p:nvSpPr>
        <p:spPr>
          <a:xfrm>
            <a:off x="457200" y="1600200"/>
            <a:ext cx="8229600" cy="4525963"/>
          </a:xfrm>
          <a:prstGeom prst="rect">
            <a:avLst/>
          </a:prstGeo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197505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a:prstGeom prst="rect">
            <a:avLst/>
          </a:prstGeo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a:prstGeom prst="rect">
            <a:avLst/>
          </a:prstGeo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41761826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a:prstGeom prst="rect">
            <a:avLst/>
          </a:prstGeo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a:t>Fare clic per modificare lo stile del sottotitolo dello schema</a:t>
            </a:r>
          </a:p>
        </p:txBody>
      </p:sp>
    </p:spTree>
    <p:extLst>
      <p:ext uri="{BB962C8B-B14F-4D97-AF65-F5344CB8AC3E}">
        <p14:creationId xmlns:p14="http://schemas.microsoft.com/office/powerpoint/2010/main" val="25066959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lo stile del titolo</a:t>
            </a:r>
          </a:p>
        </p:txBody>
      </p:sp>
      <p:sp>
        <p:nvSpPr>
          <p:cNvPr id="3" name="Segnaposto contenuto 2"/>
          <p:cNvSpPr>
            <a:spLocks noGrp="1"/>
          </p:cNvSpPr>
          <p:nvPr>
            <p:ph idx="1"/>
          </p:nvPr>
        </p:nvSpPr>
        <p:spPr>
          <a:xfrm>
            <a:off x="457200" y="1600200"/>
            <a:ext cx="8229600" cy="4525963"/>
          </a:xfrm>
          <a:prstGeom prst="rect">
            <a:avLst/>
          </a:prstGeo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18176189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Tree>
    <p:extLst>
      <p:ext uri="{BB962C8B-B14F-4D97-AF65-F5344CB8AC3E}">
        <p14:creationId xmlns:p14="http://schemas.microsoft.com/office/powerpoint/2010/main" val="2817677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9484588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9319394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lo stile del titolo</a:t>
            </a:r>
          </a:p>
        </p:txBody>
      </p:sp>
    </p:spTree>
    <p:extLst>
      <p:ext uri="{BB962C8B-B14F-4D97-AF65-F5344CB8AC3E}">
        <p14:creationId xmlns:p14="http://schemas.microsoft.com/office/powerpoint/2010/main" val="3225703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1273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a:prstGeom prst="rect">
            <a:avLst/>
          </a:prstGeo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Tree>
    <p:extLst>
      <p:ext uri="{BB962C8B-B14F-4D97-AF65-F5344CB8AC3E}">
        <p14:creationId xmlns:p14="http://schemas.microsoft.com/office/powerpoint/2010/main" val="2265701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lo stile del titolo</a:t>
            </a:r>
          </a:p>
        </p:txBody>
      </p:sp>
      <p:sp>
        <p:nvSpPr>
          <p:cNvPr id="3" name="Segnaposto contenuto 2"/>
          <p:cNvSpPr>
            <a:spLocks noGrp="1"/>
          </p:cNvSpPr>
          <p:nvPr>
            <p:ph idx="1"/>
          </p:nvPr>
        </p:nvSpPr>
        <p:spPr>
          <a:xfrm>
            <a:off x="457200" y="1600200"/>
            <a:ext cx="8229600" cy="4525963"/>
          </a:xfrm>
          <a:prstGeom prst="rect">
            <a:avLst/>
          </a:prstGeo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8139040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a:prstGeom prst="rect">
            <a:avLst/>
          </a:prstGeo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Tree>
    <p:extLst>
      <p:ext uri="{BB962C8B-B14F-4D97-AF65-F5344CB8AC3E}">
        <p14:creationId xmlns:p14="http://schemas.microsoft.com/office/powerpoint/2010/main" val="40669323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lo stile del titolo</a:t>
            </a:r>
          </a:p>
        </p:txBody>
      </p:sp>
      <p:sp>
        <p:nvSpPr>
          <p:cNvPr id="3" name="Segnaposto testo verticale 2"/>
          <p:cNvSpPr>
            <a:spLocks noGrp="1"/>
          </p:cNvSpPr>
          <p:nvPr>
            <p:ph type="body" orient="vert" idx="1"/>
          </p:nvPr>
        </p:nvSpPr>
        <p:spPr>
          <a:xfrm>
            <a:off x="457200" y="1600200"/>
            <a:ext cx="8229600" cy="4525963"/>
          </a:xfrm>
          <a:prstGeom prst="rect">
            <a:avLst/>
          </a:prstGeo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27284313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a:prstGeom prst="rect">
            <a:avLst/>
          </a:prstGeo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a:prstGeom prst="rect">
            <a:avLst/>
          </a:prstGeo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1735238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Tree>
    <p:extLst>
      <p:ext uri="{BB962C8B-B14F-4D97-AF65-F5344CB8AC3E}">
        <p14:creationId xmlns:p14="http://schemas.microsoft.com/office/powerpoint/2010/main" val="2958767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1677488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3732590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lo stile del titolo</a:t>
            </a:r>
          </a:p>
        </p:txBody>
      </p:sp>
    </p:spTree>
    <p:extLst>
      <p:ext uri="{BB962C8B-B14F-4D97-AF65-F5344CB8AC3E}">
        <p14:creationId xmlns:p14="http://schemas.microsoft.com/office/powerpoint/2010/main" val="36821482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2594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a:prstGeom prst="rect">
            <a:avLst/>
          </a:prstGeo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Tree>
    <p:extLst>
      <p:ext uri="{BB962C8B-B14F-4D97-AF65-F5344CB8AC3E}">
        <p14:creationId xmlns:p14="http://schemas.microsoft.com/office/powerpoint/2010/main" val="29998363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a:prstGeom prst="rect">
            <a:avLst/>
          </a:prstGeo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Tree>
    <p:extLst>
      <p:ext uri="{BB962C8B-B14F-4D97-AF65-F5344CB8AC3E}">
        <p14:creationId xmlns:p14="http://schemas.microsoft.com/office/powerpoint/2010/main" val="1681363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4.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9" descr="BANDA ROSSA OPT BOLOGNA RAST"/>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6454775"/>
            <a:ext cx="9144000" cy="40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Line 23"/>
          <p:cNvSpPr>
            <a:spLocks noChangeShapeType="1"/>
          </p:cNvSpPr>
          <p:nvPr userDrawn="1"/>
        </p:nvSpPr>
        <p:spPr bwMode="auto">
          <a:xfrm>
            <a:off x="8316913" y="6424613"/>
            <a:ext cx="0" cy="352425"/>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028" name="Line 24"/>
          <p:cNvSpPr>
            <a:spLocks noChangeShapeType="1"/>
          </p:cNvSpPr>
          <p:nvPr userDrawn="1"/>
        </p:nvSpPr>
        <p:spPr bwMode="auto">
          <a:xfrm>
            <a:off x="8316913" y="6092825"/>
            <a:ext cx="0" cy="360363"/>
          </a:xfrm>
          <a:prstGeom prst="line">
            <a:avLst/>
          </a:prstGeom>
          <a:noFill/>
          <a:ln w="38100">
            <a:solidFill>
              <a:srgbClr val="5F5F5F"/>
            </a:solidFill>
            <a:round/>
            <a:headEnd/>
            <a:tailEnd/>
          </a:ln>
          <a:extLst>
            <a:ext uri="{909E8E84-426E-40DD-AFC4-6F175D3DCCD1}">
              <a14:hiddenFill xmlns:a14="http://schemas.microsoft.com/office/drawing/2010/main">
                <a:noFill/>
              </a14:hiddenFill>
            </a:ext>
          </a:extLst>
        </p:spPr>
        <p:txBody>
          <a:bodyPr/>
          <a:lstStyle/>
          <a:p>
            <a:endParaRPr lang="it-IT"/>
          </a:p>
        </p:txBody>
      </p:sp>
      <p:pic>
        <p:nvPicPr>
          <p:cNvPr id="1029" name="Picture 25" descr="Alma-Mater TAGLIATO"/>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207963"/>
            <a:ext cx="1292225" cy="166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Line 26"/>
          <p:cNvSpPr>
            <a:spLocks noChangeShapeType="1"/>
          </p:cNvSpPr>
          <p:nvPr userDrawn="1"/>
        </p:nvSpPr>
        <p:spPr bwMode="auto">
          <a:xfrm>
            <a:off x="92075" y="0"/>
            <a:ext cx="0" cy="1871663"/>
          </a:xfrm>
          <a:prstGeom prst="line">
            <a:avLst/>
          </a:prstGeom>
          <a:noFill/>
          <a:ln w="190500">
            <a:solidFill>
              <a:srgbClr val="CC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031" name="Line 27"/>
          <p:cNvSpPr>
            <a:spLocks noChangeShapeType="1"/>
          </p:cNvSpPr>
          <p:nvPr userDrawn="1"/>
        </p:nvSpPr>
        <p:spPr bwMode="auto">
          <a:xfrm>
            <a:off x="0" y="1870075"/>
            <a:ext cx="8305800" cy="0"/>
          </a:xfrm>
          <a:prstGeom prst="line">
            <a:avLst/>
          </a:prstGeom>
          <a:noFill/>
          <a:ln w="38100">
            <a:solidFill>
              <a:srgbClr val="5F5F5F"/>
            </a:solidFill>
            <a:round/>
            <a:headEnd/>
            <a:tailEnd/>
          </a:ln>
          <a:extLst>
            <a:ext uri="{909E8E84-426E-40DD-AFC4-6F175D3DCCD1}">
              <a14:hiddenFill xmlns:a14="http://schemas.microsoft.com/office/drawing/2010/main">
                <a:noFill/>
              </a14:hiddenFill>
            </a:ext>
          </a:extLst>
        </p:spPr>
        <p:txBody>
          <a:bodyPr/>
          <a:lstStyle/>
          <a:p>
            <a:endParaRPr lang="it-IT"/>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36" descr="BANDA ROSSA 2 OPT BOLOGNA RAST"/>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6454775"/>
            <a:ext cx="9144000" cy="40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25" descr="Alma-Mater TAGLIATO"/>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1438" y="103188"/>
            <a:ext cx="846137" cy="1087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Line 26"/>
          <p:cNvSpPr>
            <a:spLocks noChangeAspect="1" noChangeShapeType="1"/>
          </p:cNvSpPr>
          <p:nvPr userDrawn="1"/>
        </p:nvSpPr>
        <p:spPr bwMode="auto">
          <a:xfrm>
            <a:off x="82550" y="0"/>
            <a:ext cx="1588" cy="1184275"/>
          </a:xfrm>
          <a:prstGeom prst="line">
            <a:avLst/>
          </a:prstGeom>
          <a:noFill/>
          <a:ln w="171450">
            <a:solidFill>
              <a:srgbClr val="CC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2053" name="Line 27"/>
          <p:cNvSpPr>
            <a:spLocks noChangeAspect="1" noChangeShapeType="1"/>
          </p:cNvSpPr>
          <p:nvPr userDrawn="1"/>
        </p:nvSpPr>
        <p:spPr bwMode="auto">
          <a:xfrm>
            <a:off x="0" y="1182688"/>
            <a:ext cx="8266113" cy="1587"/>
          </a:xfrm>
          <a:prstGeom prst="line">
            <a:avLst/>
          </a:prstGeom>
          <a:noFill/>
          <a:ln w="19050">
            <a:solidFill>
              <a:srgbClr val="5F5F5F"/>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2054" name="Line 34"/>
          <p:cNvSpPr>
            <a:spLocks noChangeShapeType="1"/>
          </p:cNvSpPr>
          <p:nvPr userDrawn="1"/>
        </p:nvSpPr>
        <p:spPr bwMode="auto">
          <a:xfrm>
            <a:off x="8316913" y="6424613"/>
            <a:ext cx="0" cy="352425"/>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2055" name="Line 35"/>
          <p:cNvSpPr>
            <a:spLocks noChangeShapeType="1"/>
          </p:cNvSpPr>
          <p:nvPr userDrawn="1"/>
        </p:nvSpPr>
        <p:spPr bwMode="auto">
          <a:xfrm>
            <a:off x="8316913" y="6092825"/>
            <a:ext cx="0" cy="360363"/>
          </a:xfrm>
          <a:prstGeom prst="line">
            <a:avLst/>
          </a:prstGeom>
          <a:noFill/>
          <a:ln w="38100">
            <a:solidFill>
              <a:srgbClr val="5F5F5F"/>
            </a:solidFill>
            <a:round/>
            <a:headEnd/>
            <a:tailEnd/>
          </a:ln>
          <a:extLst>
            <a:ext uri="{909E8E84-426E-40DD-AFC4-6F175D3DCCD1}">
              <a14:hiddenFill xmlns:a14="http://schemas.microsoft.com/office/drawing/2010/main">
                <a:noFill/>
              </a14:hiddenFill>
            </a:ext>
          </a:extLst>
        </p:spPr>
        <p:txBody>
          <a:bodyPr/>
          <a:lstStyle/>
          <a:p>
            <a:endParaRPr lang="it-IT"/>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3" Type="http://schemas.openxmlformats.org/officeDocument/2006/relationships/hyperlink" Target="https://almarm.unibo.it/almarm/welcomeStudenti.htm" TargetMode="External"/><Relationship Id="rId2" Type="http://schemas.openxmlformats.org/officeDocument/2006/relationships/hyperlink" Target="https://centri.unibo.it/cla/en/language-tests/tests-for-erasmus-work-programme" TargetMode="Externa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hyperlink" Target="http://europa.eu/about-eu/institutions-bodies/index_en.htm" TargetMode="Externa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s://corsi.unibo.it/2cycle/legal-studies/international-mobility-programmes-approval-amendments-and-recognition-of-learning-activities" TargetMode="External"/><Relationship Id="rId1" Type="http://schemas.openxmlformats.org/officeDocument/2006/relationships/slideLayout" Target="../slideLayouts/slideLayout18.xml"/><Relationship Id="rId4" Type="http://schemas.openxmlformats.org/officeDocument/2006/relationships/image" Target="../media/image12.png"/></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hyperlink" Target="mailto:internationaldesk@unibo.it" TargetMode="Externa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www.unibo.it/en/study/international-experiences/internship-abroad/erasmus-mobility-for-traineeship/erasmus-mobility-for-traineeships-what-is-it-and-how-to-apply/erasmus-mobility-for-traineeships-what-is-it-and-how-to-apply" TargetMode="Externa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hyperlink" Target="https://www.unibo.it/en/study/life-at-university-and-in-the-city/health-and-assistance/health-and-safety/Health-and-safety-during-the-activities-carried-out-abroad-by-University-students-and-staff" TargetMode="Externa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hyperlink" Target="mailto:aform.mobintgiuribo@unibo.it" TargetMode="External"/><Relationship Id="rId2" Type="http://schemas.openxmlformats.org/officeDocument/2006/relationships/image" Target="../media/image14.jpeg"/><Relationship Id="rId1" Type="http://schemas.openxmlformats.org/officeDocument/2006/relationships/slideLayout" Target="../slideLayouts/slideLayout12.xml"/><Relationship Id="rId4" Type="http://schemas.openxmlformats.org/officeDocument/2006/relationships/hyperlink" Target="mailto:erasmus.placement@unibo.it"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google.it/url?sa=i&amp;rct=j&amp;q=&amp;esrc=s&amp;source=images&amp;cd=&amp;cad=rja&amp;uact=8&amp;ved=0CAcQjRxqFQoTCPXWwZPDnsgCFcJcGgodtVkOJg&amp;url=http://www.regionieambiente.it/normativa/bandi-e-concorsi/1031-con-erasmus-dal-2014-prestiti-donore-per-master-allestero.html&amp;psig=AFQjCNGjgiPEaORePlX_XNs1OwM5dyE22g&amp;ust=1443691023664594" TargetMode="Externa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hyperlink" Target="https://www.unibo.it/en/international/internship-abroad/erasmus-mobility-for-traineeship/erasmus-grant" TargetMode="Externa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hyperlink" Target="https://www.unibo.it/en/study/international-experiences/internship-abroad/erasmus-mobility-for-traineeship/erasmus-mobility-for-traineeships-what-is-it-and-how-to-apply/language-requirements-for-erasmus-mobility-for-traineeship" TargetMode="Externa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7">
            <a:extLst>
              <a:ext uri="{FF2B5EF4-FFF2-40B4-BE49-F238E27FC236}">
                <a16:creationId xmlns:a16="http://schemas.microsoft.com/office/drawing/2014/main" id="{BFC57FFF-2FC2-4557-9C7C-E4755E54BAF1}"/>
              </a:ext>
            </a:extLst>
          </p:cNvPr>
          <p:cNvSpPr txBox="1">
            <a:spLocks noChangeArrowheads="1"/>
          </p:cNvSpPr>
          <p:nvPr/>
        </p:nvSpPr>
        <p:spPr bwMode="auto">
          <a:xfrm>
            <a:off x="-107950" y="1916113"/>
            <a:ext cx="9144000" cy="1477328"/>
          </a:xfrm>
          <a:prstGeom prst="rect">
            <a:avLst/>
          </a:prstGeom>
          <a:noFill/>
          <a:ln>
            <a:noFill/>
          </a:ln>
        </p:spPr>
        <p:txBody>
          <a:bodyPr>
            <a:spAutoFit/>
          </a:bodyPr>
          <a:lstStyle>
            <a:lvl1pPr>
              <a:defRPr u="sng">
                <a:solidFill>
                  <a:schemeClr val="tx1"/>
                </a:solidFill>
                <a:latin typeface="Arial" panose="020B0604020202020204" pitchFamily="34" charset="0"/>
              </a:defRPr>
            </a:lvl1pPr>
            <a:lvl2pPr marL="742950" indent="-285750">
              <a:defRPr u="sng">
                <a:solidFill>
                  <a:schemeClr val="tx1"/>
                </a:solidFill>
                <a:latin typeface="Arial" panose="020B0604020202020204" pitchFamily="34" charset="0"/>
              </a:defRPr>
            </a:lvl2pPr>
            <a:lvl3pPr marL="1143000" indent="-228600">
              <a:defRPr u="sng">
                <a:solidFill>
                  <a:schemeClr val="tx1"/>
                </a:solidFill>
                <a:latin typeface="Arial" panose="020B0604020202020204" pitchFamily="34" charset="0"/>
              </a:defRPr>
            </a:lvl3pPr>
            <a:lvl4pPr marL="1600200" indent="-228600">
              <a:defRPr u="sng">
                <a:solidFill>
                  <a:schemeClr val="tx1"/>
                </a:solidFill>
                <a:latin typeface="Arial" panose="020B0604020202020204" pitchFamily="34" charset="0"/>
              </a:defRPr>
            </a:lvl4pPr>
            <a:lvl5pPr marL="2057400" indent="-228600">
              <a:defRPr u="sng">
                <a:solidFill>
                  <a:schemeClr val="tx1"/>
                </a:solidFill>
                <a:latin typeface="Arial" panose="020B0604020202020204" pitchFamily="34" charset="0"/>
              </a:defRPr>
            </a:lvl5pPr>
            <a:lvl6pPr marL="2514600" indent="-228600" eaLnBrk="0" fontAlgn="base" hangingPunct="0">
              <a:spcBef>
                <a:spcPct val="0"/>
              </a:spcBef>
              <a:spcAft>
                <a:spcPct val="0"/>
              </a:spcAft>
              <a:defRPr u="sng">
                <a:solidFill>
                  <a:schemeClr val="tx1"/>
                </a:solidFill>
                <a:latin typeface="Arial" panose="020B0604020202020204" pitchFamily="34" charset="0"/>
              </a:defRPr>
            </a:lvl6pPr>
            <a:lvl7pPr marL="2971800" indent="-228600" eaLnBrk="0" fontAlgn="base" hangingPunct="0">
              <a:spcBef>
                <a:spcPct val="0"/>
              </a:spcBef>
              <a:spcAft>
                <a:spcPct val="0"/>
              </a:spcAft>
              <a:defRPr u="sng">
                <a:solidFill>
                  <a:schemeClr val="tx1"/>
                </a:solidFill>
                <a:latin typeface="Arial" panose="020B0604020202020204" pitchFamily="34" charset="0"/>
              </a:defRPr>
            </a:lvl7pPr>
            <a:lvl8pPr marL="3429000" indent="-228600" eaLnBrk="0" fontAlgn="base" hangingPunct="0">
              <a:spcBef>
                <a:spcPct val="0"/>
              </a:spcBef>
              <a:spcAft>
                <a:spcPct val="0"/>
              </a:spcAft>
              <a:defRPr u="sng">
                <a:solidFill>
                  <a:schemeClr val="tx1"/>
                </a:solidFill>
                <a:latin typeface="Arial" panose="020B0604020202020204" pitchFamily="34" charset="0"/>
              </a:defRPr>
            </a:lvl8pPr>
            <a:lvl9pPr marL="3886200" indent="-228600" eaLnBrk="0" fontAlgn="base" hangingPunct="0">
              <a:spcBef>
                <a:spcPct val="0"/>
              </a:spcBef>
              <a:spcAft>
                <a:spcPct val="0"/>
              </a:spcAft>
              <a:defRPr u="sng">
                <a:solidFill>
                  <a:schemeClr val="tx1"/>
                </a:solidFill>
                <a:latin typeface="Arial" panose="020B0604020202020204" pitchFamily="34" charset="0"/>
              </a:defRPr>
            </a:lvl9pPr>
          </a:lstStyle>
          <a:p>
            <a:pPr algn="ctr">
              <a:defRPr/>
            </a:pPr>
            <a:r>
              <a:rPr lang="en-GB" altLang="it-IT" sz="3600" b="1" u="none" dirty="0">
                <a:solidFill>
                  <a:srgbClr val="A50021"/>
                </a:solidFill>
                <a:latin typeface="Calibri" panose="020F0502020204030204" pitchFamily="34" charset="0"/>
                <a:cs typeface="Calibri" panose="020F0502020204030204" pitchFamily="34" charset="0"/>
              </a:rPr>
              <a:t>Bando Erasmus+ </a:t>
            </a:r>
            <a:r>
              <a:rPr lang="en-GB" altLang="it-IT" sz="3600" b="1" u="none" dirty="0" err="1">
                <a:solidFill>
                  <a:srgbClr val="A50021"/>
                </a:solidFill>
                <a:latin typeface="Calibri" panose="020F0502020204030204" pitchFamily="34" charset="0"/>
                <a:cs typeface="Calibri" panose="020F0502020204030204" pitchFamily="34" charset="0"/>
              </a:rPr>
              <a:t>Tirocinio</a:t>
            </a:r>
            <a:endParaRPr lang="en-GB" altLang="it-IT" sz="3600" b="1" u="none" dirty="0">
              <a:solidFill>
                <a:srgbClr val="A50021"/>
              </a:solidFill>
              <a:latin typeface="Calibri" panose="020F0502020204030204" pitchFamily="34" charset="0"/>
              <a:cs typeface="Calibri" panose="020F0502020204030204" pitchFamily="34" charset="0"/>
            </a:endParaRPr>
          </a:p>
          <a:p>
            <a:pPr algn="ctr" eaLnBrk="1" hangingPunct="1">
              <a:spcBef>
                <a:spcPct val="50000"/>
              </a:spcBef>
              <a:defRPr/>
            </a:pPr>
            <a:r>
              <a:rPr lang="it-IT" altLang="it-IT" sz="3600" b="1" u="none" kern="1000" dirty="0" err="1">
                <a:solidFill>
                  <a:srgbClr val="A50021"/>
                </a:solidFill>
                <a:latin typeface="Calibri" panose="020F0502020204030204" pitchFamily="34" charset="0"/>
                <a:cs typeface="Calibri" panose="020F0502020204030204" pitchFamily="34" charset="0"/>
              </a:rPr>
              <a:t>a.a</a:t>
            </a:r>
            <a:r>
              <a:rPr lang="it-IT" altLang="it-IT" sz="3600" b="1" u="none" kern="1000" dirty="0">
                <a:solidFill>
                  <a:srgbClr val="A50021"/>
                </a:solidFill>
                <a:latin typeface="Calibri" panose="020F0502020204030204" pitchFamily="34" charset="0"/>
                <a:cs typeface="Calibri" panose="020F0502020204030204" pitchFamily="34" charset="0"/>
              </a:rPr>
              <a:t>. 2024/25</a:t>
            </a:r>
          </a:p>
        </p:txBody>
      </p:sp>
      <p:sp>
        <p:nvSpPr>
          <p:cNvPr id="5123" name="CasellaDiTesto 1">
            <a:extLst>
              <a:ext uri="{FF2B5EF4-FFF2-40B4-BE49-F238E27FC236}">
                <a16:creationId xmlns:a16="http://schemas.microsoft.com/office/drawing/2014/main" id="{C54129A2-1371-4D67-A284-AE04327EBC8D}"/>
              </a:ext>
            </a:extLst>
          </p:cNvPr>
          <p:cNvSpPr txBox="1">
            <a:spLocks noChangeArrowheads="1"/>
          </p:cNvSpPr>
          <p:nvPr/>
        </p:nvSpPr>
        <p:spPr bwMode="auto">
          <a:xfrm>
            <a:off x="3471061" y="5445224"/>
            <a:ext cx="1985992" cy="948978"/>
          </a:xfrm>
          <a:prstGeom prst="rect">
            <a:avLst/>
          </a:prstGeom>
          <a:noFill/>
          <a:ln>
            <a:noFill/>
          </a:ln>
        </p:spPr>
        <p:txBody>
          <a:bodyPr wrap="none">
            <a:spAutoFit/>
          </a:bodyPr>
          <a:lstStyle>
            <a:lvl1pPr>
              <a:defRPr u="sng">
                <a:solidFill>
                  <a:schemeClr val="tx1"/>
                </a:solidFill>
                <a:latin typeface="Arial" panose="020B0604020202020204" pitchFamily="34" charset="0"/>
              </a:defRPr>
            </a:lvl1pPr>
            <a:lvl2pPr marL="742950" indent="-285750">
              <a:defRPr u="sng">
                <a:solidFill>
                  <a:schemeClr val="tx1"/>
                </a:solidFill>
                <a:latin typeface="Arial" panose="020B0604020202020204" pitchFamily="34" charset="0"/>
              </a:defRPr>
            </a:lvl2pPr>
            <a:lvl3pPr marL="1143000" indent="-228600">
              <a:defRPr u="sng">
                <a:solidFill>
                  <a:schemeClr val="tx1"/>
                </a:solidFill>
                <a:latin typeface="Arial" panose="020B0604020202020204" pitchFamily="34" charset="0"/>
              </a:defRPr>
            </a:lvl3pPr>
            <a:lvl4pPr marL="1600200" indent="-228600">
              <a:defRPr u="sng">
                <a:solidFill>
                  <a:schemeClr val="tx1"/>
                </a:solidFill>
                <a:latin typeface="Arial" panose="020B0604020202020204" pitchFamily="34" charset="0"/>
              </a:defRPr>
            </a:lvl4pPr>
            <a:lvl5pPr marL="2057400" indent="-228600">
              <a:defRPr u="sng">
                <a:solidFill>
                  <a:schemeClr val="tx1"/>
                </a:solidFill>
                <a:latin typeface="Arial" panose="020B0604020202020204" pitchFamily="34" charset="0"/>
              </a:defRPr>
            </a:lvl5pPr>
            <a:lvl6pPr marL="2514600" indent="-228600" eaLnBrk="0" fontAlgn="base" hangingPunct="0">
              <a:spcBef>
                <a:spcPct val="0"/>
              </a:spcBef>
              <a:spcAft>
                <a:spcPct val="0"/>
              </a:spcAft>
              <a:defRPr u="sng">
                <a:solidFill>
                  <a:schemeClr val="tx1"/>
                </a:solidFill>
                <a:latin typeface="Arial" panose="020B0604020202020204" pitchFamily="34" charset="0"/>
              </a:defRPr>
            </a:lvl6pPr>
            <a:lvl7pPr marL="2971800" indent="-228600" eaLnBrk="0" fontAlgn="base" hangingPunct="0">
              <a:spcBef>
                <a:spcPct val="0"/>
              </a:spcBef>
              <a:spcAft>
                <a:spcPct val="0"/>
              </a:spcAft>
              <a:defRPr u="sng">
                <a:solidFill>
                  <a:schemeClr val="tx1"/>
                </a:solidFill>
                <a:latin typeface="Arial" panose="020B0604020202020204" pitchFamily="34" charset="0"/>
              </a:defRPr>
            </a:lvl7pPr>
            <a:lvl8pPr marL="3429000" indent="-228600" eaLnBrk="0" fontAlgn="base" hangingPunct="0">
              <a:spcBef>
                <a:spcPct val="0"/>
              </a:spcBef>
              <a:spcAft>
                <a:spcPct val="0"/>
              </a:spcAft>
              <a:defRPr u="sng">
                <a:solidFill>
                  <a:schemeClr val="tx1"/>
                </a:solidFill>
                <a:latin typeface="Arial" panose="020B0604020202020204" pitchFamily="34" charset="0"/>
              </a:defRPr>
            </a:lvl8pPr>
            <a:lvl9pPr marL="3886200" indent="-228600" eaLnBrk="0" fontAlgn="base" hangingPunct="0">
              <a:spcBef>
                <a:spcPct val="0"/>
              </a:spcBef>
              <a:spcAft>
                <a:spcPct val="0"/>
              </a:spcAft>
              <a:defRPr u="sng">
                <a:solidFill>
                  <a:schemeClr val="tx1"/>
                </a:solidFill>
                <a:latin typeface="Arial" panose="020B0604020202020204" pitchFamily="34" charset="0"/>
              </a:defRPr>
            </a:lvl9pPr>
          </a:lstStyle>
          <a:p>
            <a:pPr marL="12700" algn="ctr">
              <a:spcBef>
                <a:spcPts val="95"/>
              </a:spcBef>
              <a:defRPr/>
            </a:pPr>
            <a:r>
              <a:rPr lang="en-US" b="1" u="none" spc="-15" dirty="0">
                <a:solidFill>
                  <a:srgbClr val="A50021"/>
                </a:solidFill>
                <a:latin typeface="Calibri"/>
                <a:cs typeface="Calibri"/>
              </a:rPr>
              <a:t>LM in Legal Studies</a:t>
            </a:r>
            <a:endParaRPr lang="en-US" b="1" u="none" spc="-5" dirty="0">
              <a:solidFill>
                <a:srgbClr val="A50021"/>
              </a:solidFill>
              <a:latin typeface="Calibri"/>
              <a:cs typeface="Calibri"/>
            </a:endParaRPr>
          </a:p>
          <a:p>
            <a:pPr marL="12700" algn="ctr">
              <a:spcBef>
                <a:spcPts val="95"/>
              </a:spcBef>
              <a:defRPr/>
            </a:pPr>
            <a:r>
              <a:rPr lang="en-US" u="none" spc="-5" dirty="0">
                <a:solidFill>
                  <a:srgbClr val="A50021"/>
                </a:solidFill>
                <a:latin typeface="Calibri"/>
                <a:cs typeface="Calibri"/>
              </a:rPr>
              <a:t>23/04/2024</a:t>
            </a:r>
          </a:p>
          <a:p>
            <a:pPr marL="12700" algn="ctr">
              <a:spcBef>
                <a:spcPts val="95"/>
              </a:spcBef>
              <a:defRPr/>
            </a:pPr>
            <a:r>
              <a:rPr lang="en-US" u="none" spc="-5" dirty="0">
                <a:solidFill>
                  <a:srgbClr val="A50021"/>
                </a:solidFill>
                <a:latin typeface="Calibri"/>
                <a:cs typeface="Calibri"/>
              </a:rPr>
              <a:t>Emanuele Gaiba</a:t>
            </a:r>
            <a:endParaRPr lang="en-US" u="none" dirty="0">
              <a:solidFill>
                <a:srgbClr val="A50021"/>
              </a:solidFill>
              <a:latin typeface="Calibri"/>
              <a:cs typeface="Calibri"/>
            </a:endParaRPr>
          </a:p>
        </p:txBody>
      </p:sp>
      <p:pic>
        <p:nvPicPr>
          <p:cNvPr id="5124" name="Picture 4" descr="Internship e stage – Maltaway Travel and Education">
            <a:extLst>
              <a:ext uri="{FF2B5EF4-FFF2-40B4-BE49-F238E27FC236}">
                <a16:creationId xmlns:a16="http://schemas.microsoft.com/office/drawing/2014/main" id="{95E998F6-E716-437B-85D6-BB71647CF39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13214"/>
          <a:stretch>
            <a:fillRect/>
          </a:stretch>
        </p:blipFill>
        <p:spPr bwMode="auto">
          <a:xfrm>
            <a:off x="2699792" y="3467631"/>
            <a:ext cx="3502737"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object 4">
            <a:extLst>
              <a:ext uri="{FF2B5EF4-FFF2-40B4-BE49-F238E27FC236}">
                <a16:creationId xmlns:a16="http://schemas.microsoft.com/office/drawing/2014/main" id="{611285E4-A3A7-477C-B8E4-B60DC370C53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96478" y="531643"/>
            <a:ext cx="2060575" cy="655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395288" y="260350"/>
            <a:ext cx="8229600"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it-IT" altLang="it-IT" u="none" kern="0" dirty="0">
                <a:solidFill>
                  <a:srgbClr val="000000"/>
                </a:solidFill>
              </a:rPr>
              <a:t>Erasmus+ </a:t>
            </a:r>
            <a:r>
              <a:rPr lang="it-IT" altLang="it-IT" u="none" kern="0" dirty="0" err="1">
                <a:solidFill>
                  <a:srgbClr val="000000"/>
                </a:solidFill>
              </a:rPr>
              <a:t>Traineeship</a:t>
            </a:r>
            <a:endParaRPr lang="it-IT" altLang="it-IT" u="none" kern="0" dirty="0"/>
          </a:p>
        </p:txBody>
      </p:sp>
      <p:sp>
        <p:nvSpPr>
          <p:cNvPr id="3" name="Rettangolo 2"/>
          <p:cNvSpPr/>
          <p:nvPr/>
        </p:nvSpPr>
        <p:spPr>
          <a:xfrm>
            <a:off x="611560" y="1268760"/>
            <a:ext cx="7704856" cy="6555641"/>
          </a:xfrm>
          <a:prstGeom prst="rect">
            <a:avLst/>
          </a:prstGeom>
        </p:spPr>
        <p:txBody>
          <a:bodyPr wrap="square">
            <a:spAutoFit/>
          </a:bodyPr>
          <a:lstStyle/>
          <a:p>
            <a:pPr eaLnBrk="1" hangingPunct="1">
              <a:defRPr/>
            </a:pPr>
            <a:r>
              <a:rPr lang="en-GB" sz="2400" b="1" i="1" dirty="0">
                <a:latin typeface="Calibri" panose="020F0502020204030204" pitchFamily="34" charset="0"/>
                <a:cs typeface="Calibri" panose="020F0502020204030204" pitchFamily="34" charset="0"/>
              </a:rPr>
              <a:t>Language Requirements </a:t>
            </a:r>
          </a:p>
          <a:p>
            <a:pPr marL="285750" indent="-285750" algn="l">
              <a:buFont typeface="Wingdings" panose="05000000000000000000" pitchFamily="2" charset="2"/>
              <a:buChar char="ü"/>
            </a:pPr>
            <a:r>
              <a:rPr lang="en-US" b="0" i="0" u="none" dirty="0">
                <a:effectLst/>
                <a:latin typeface="Calibri" panose="020F0502020204030204" pitchFamily="34" charset="0"/>
                <a:cs typeface="Calibri" panose="020F0502020204030204" pitchFamily="34" charset="0"/>
              </a:rPr>
              <a:t>having passed one of the </a:t>
            </a:r>
            <a:r>
              <a:rPr lang="en-US" b="1" i="0" u="none" dirty="0">
                <a:effectLst/>
                <a:latin typeface="Calibri" panose="020F0502020204030204" pitchFamily="34" charset="0"/>
                <a:cs typeface="Calibri" panose="020F0502020204030204" pitchFamily="34" charset="0"/>
              </a:rPr>
              <a:t>TESTs </a:t>
            </a:r>
            <a:r>
              <a:rPr lang="en-US" b="0" i="0" u="none" dirty="0">
                <a:effectLst/>
                <a:latin typeface="Calibri" panose="020F0502020204030204" pitchFamily="34" charset="0"/>
                <a:cs typeface="Calibri" panose="020F0502020204030204" pitchFamily="34" charset="0"/>
              </a:rPr>
              <a:t>for the participation in this call for application at the </a:t>
            </a:r>
            <a:r>
              <a:rPr lang="en-US" b="1" u="none" dirty="0">
                <a:highlight>
                  <a:srgbClr val="FFFF00"/>
                </a:highlight>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University Language Centre</a:t>
            </a:r>
            <a:r>
              <a:rPr lang="en-US" b="1" u="none" dirty="0">
                <a:highlight>
                  <a:srgbClr val="FFFF00"/>
                </a:highlight>
                <a:latin typeface="Calibri" panose="020F0502020204030204" pitchFamily="34" charset="0"/>
                <a:cs typeface="Calibri" panose="020F0502020204030204" pitchFamily="34" charset="0"/>
              </a:rPr>
              <a:t> </a:t>
            </a:r>
            <a:r>
              <a:rPr lang="en-US" u="none" dirty="0">
                <a:highlight>
                  <a:srgbClr val="FFFF00"/>
                </a:highlight>
                <a:latin typeface="Calibri" panose="020F0502020204030204" pitchFamily="34" charset="0"/>
                <a:cs typeface="Calibri" panose="020F0502020204030204" pitchFamily="34" charset="0"/>
              </a:rPr>
              <a:t>held </a:t>
            </a:r>
            <a:r>
              <a:rPr lang="en-US" b="0" i="0" u="none" dirty="0">
                <a:effectLst/>
                <a:highlight>
                  <a:srgbClr val="FFFF00"/>
                </a:highlight>
                <a:latin typeface="Calibri" panose="020F0502020204030204" pitchFamily="34" charset="0"/>
                <a:cs typeface="Calibri" panose="020F0502020204030204" pitchFamily="34" charset="0"/>
              </a:rPr>
              <a:t>within </a:t>
            </a:r>
            <a:r>
              <a:rPr lang="en-US" b="1" i="0" u="none" dirty="0">
                <a:effectLst/>
                <a:highlight>
                  <a:srgbClr val="FFFF00"/>
                </a:highlight>
                <a:latin typeface="Calibri" panose="020F0502020204030204" pitchFamily="34" charset="0"/>
                <a:cs typeface="Calibri" panose="020F0502020204030204" pitchFamily="34" charset="0"/>
              </a:rPr>
              <a:t>April 2024 </a:t>
            </a:r>
            <a:r>
              <a:rPr lang="en-US" i="0" u="none" dirty="0">
                <a:effectLst/>
                <a:latin typeface="Calibri" panose="020F0502020204030204" pitchFamily="34" charset="0"/>
                <a:cs typeface="Calibri" panose="020F0502020204030204" pitchFamily="34" charset="0"/>
              </a:rPr>
              <a:t>at the </a:t>
            </a:r>
            <a:r>
              <a:rPr lang="en-US" b="1" i="0" u="none" dirty="0">
                <a:effectLst/>
                <a:latin typeface="Calibri" panose="020F0502020204030204" pitchFamily="34" charset="0"/>
                <a:cs typeface="Calibri" panose="020F0502020204030204" pitchFamily="34" charset="0"/>
              </a:rPr>
              <a:t>B1 level or above. </a:t>
            </a:r>
            <a:r>
              <a:rPr lang="en-US" b="0" i="0" u="none" dirty="0">
                <a:effectLst/>
                <a:latin typeface="Calibri" panose="020F0502020204030204" pitchFamily="34" charset="0"/>
                <a:cs typeface="Calibri" panose="020F0502020204030204" pitchFamily="34" charset="0"/>
              </a:rPr>
              <a:t>To sit a test, one </a:t>
            </a:r>
            <a:r>
              <a:rPr lang="en-US" b="1" i="0" u="none" dirty="0">
                <a:effectLst/>
                <a:latin typeface="Calibri" panose="020F0502020204030204" pitchFamily="34" charset="0"/>
                <a:cs typeface="Calibri" panose="020F0502020204030204" pitchFamily="34" charset="0"/>
              </a:rPr>
              <a:t>must enroll online </a:t>
            </a:r>
            <a:r>
              <a:rPr lang="en-US" b="0" i="0" u="none" dirty="0">
                <a:effectLst/>
                <a:latin typeface="Calibri" panose="020F0502020204030204" pitchFamily="34" charset="0"/>
                <a:cs typeface="Calibri" panose="020F0502020204030204" pitchFamily="34" charset="0"/>
              </a:rPr>
              <a:t>via </a:t>
            </a:r>
            <a:r>
              <a:rPr lang="en-US" b="0" i="0" u="none" strike="noStrike" dirty="0">
                <a:effectLst/>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AlmaRM</a:t>
            </a:r>
            <a:r>
              <a:rPr lang="en-US" u="none" strike="noStrike" dirty="0">
                <a:latin typeface="Calibri" panose="020F0502020204030204" pitchFamily="34" charset="0"/>
                <a:cs typeface="Calibri" panose="020F0502020204030204" pitchFamily="34" charset="0"/>
              </a:rPr>
              <a:t> </a:t>
            </a:r>
            <a:r>
              <a:rPr lang="en-US" b="1" i="0" u="none" dirty="0">
                <a:effectLst/>
                <a:latin typeface="Calibri" panose="020F0502020204030204" pitchFamily="34" charset="0"/>
                <a:cs typeface="Calibri" panose="020F0502020204030204" pitchFamily="34" charset="0"/>
              </a:rPr>
              <a:t>from 8 April 2024 12:00 p.m. to 12 April 2024 12:00 p.m. </a:t>
            </a:r>
            <a:r>
              <a:rPr lang="en-US" b="0" i="0" u="none" dirty="0">
                <a:effectLst/>
                <a:latin typeface="Calibri" panose="020F0502020204030204" pitchFamily="34" charset="0"/>
                <a:cs typeface="Calibri" panose="020F0502020204030204" pitchFamily="34" charset="0"/>
              </a:rPr>
              <a:t>It is possible to sit the test only once and for a maximum of two languages; </a:t>
            </a:r>
          </a:p>
          <a:p>
            <a:pPr marL="285750" indent="-285750" algn="l">
              <a:buFont typeface="Wingdings" panose="05000000000000000000" pitchFamily="2" charset="2"/>
              <a:buChar char="ü"/>
            </a:pPr>
            <a:r>
              <a:rPr lang="en-US" b="0" i="0" u="none" dirty="0">
                <a:effectLst/>
                <a:latin typeface="Calibri" panose="020F0502020204030204" pitchFamily="34" charset="0"/>
                <a:cs typeface="Calibri" panose="020F0502020204030204" pitchFamily="34" charset="0"/>
              </a:rPr>
              <a:t>having passed one of the </a:t>
            </a:r>
            <a:r>
              <a:rPr lang="en-US" b="1" i="0" u="none" dirty="0">
                <a:effectLst/>
                <a:latin typeface="Calibri" panose="020F0502020204030204" pitchFamily="34" charset="0"/>
                <a:cs typeface="Calibri" panose="020F0502020204030204" pitchFamily="34" charset="0"/>
              </a:rPr>
              <a:t>TESTs at the University Language Centre</a:t>
            </a:r>
            <a:r>
              <a:rPr lang="en-US" b="0" i="0" u="none" dirty="0">
                <a:effectLst/>
                <a:latin typeface="Calibri" panose="020F0502020204030204" pitchFamily="34" charset="0"/>
                <a:cs typeface="Calibri" panose="020F0502020204030204" pitchFamily="34" charset="0"/>
              </a:rPr>
              <a:t> (</a:t>
            </a:r>
            <a:r>
              <a:rPr lang="en-US" b="1" i="0" u="none" dirty="0">
                <a:effectLst/>
                <a:latin typeface="Calibri" panose="020F0502020204030204" pitchFamily="34" charset="0"/>
                <a:cs typeface="Calibri" panose="020F0502020204030204" pitchFamily="34" charset="0"/>
              </a:rPr>
              <a:t>only if taken on or after 01/01/2021</a:t>
            </a:r>
            <a:r>
              <a:rPr lang="en-US" b="0" i="0" u="none" dirty="0">
                <a:effectLst/>
                <a:latin typeface="Calibri" panose="020F0502020204030204" pitchFamily="34" charset="0"/>
                <a:cs typeface="Calibri" panose="020F0502020204030204" pitchFamily="34" charset="0"/>
              </a:rPr>
              <a:t>) for </a:t>
            </a:r>
            <a:r>
              <a:rPr lang="en-US" b="1" i="0" u="none" dirty="0">
                <a:effectLst/>
                <a:highlight>
                  <a:srgbClr val="FFFF00"/>
                </a:highlight>
                <a:latin typeface="Calibri" panose="020F0502020204030204" pitchFamily="34" charset="0"/>
                <a:cs typeface="Calibri" panose="020F0502020204030204" pitchFamily="34" charset="0"/>
              </a:rPr>
              <a:t>other calls for application for international mobility </a:t>
            </a:r>
            <a:r>
              <a:rPr lang="en-US" b="1" i="0" u="none" dirty="0" err="1">
                <a:effectLst/>
                <a:highlight>
                  <a:srgbClr val="FFFF00"/>
                </a:highlight>
                <a:latin typeface="Calibri" panose="020F0502020204030204" pitchFamily="34" charset="0"/>
                <a:cs typeface="Calibri" panose="020F0502020204030204" pitchFamily="34" charset="0"/>
              </a:rPr>
              <a:t>programmes</a:t>
            </a:r>
            <a:r>
              <a:rPr lang="en-US" b="0" i="0" u="none" dirty="0">
                <a:effectLst/>
                <a:latin typeface="Calibri" panose="020F0502020204030204" pitchFamily="34" charset="0"/>
                <a:cs typeface="Calibri" panose="020F0502020204030204" pitchFamily="34" charset="0"/>
              </a:rPr>
              <a:t> (Erasmus+ for study, Erasmus+ for traineeship, Overseas, Fieldwork) </a:t>
            </a:r>
            <a:r>
              <a:rPr lang="en-US" b="1" i="0" u="none" dirty="0">
                <a:effectLst/>
                <a:latin typeface="Calibri" panose="020F0502020204030204" pitchFamily="34" charset="0"/>
                <a:cs typeface="Calibri" panose="020F0502020204030204" pitchFamily="34" charset="0"/>
              </a:rPr>
              <a:t>at the B1 level or above;</a:t>
            </a:r>
          </a:p>
          <a:p>
            <a:pPr marL="285750" indent="-285750" algn="l">
              <a:buFont typeface="Wingdings" panose="05000000000000000000" pitchFamily="2" charset="2"/>
              <a:buChar char="ü"/>
            </a:pPr>
            <a:r>
              <a:rPr lang="en-US" b="1" i="0" u="none" dirty="0">
                <a:effectLst/>
                <a:latin typeface="Calibri" panose="020F0502020204030204" pitchFamily="34" charset="0"/>
                <a:cs typeface="Calibri" panose="020F0502020204030204" pitchFamily="34" charset="0"/>
              </a:rPr>
              <a:t>having </a:t>
            </a:r>
            <a:r>
              <a:rPr lang="en-US" b="1" i="0" u="none" dirty="0">
                <a:effectLst/>
                <a:highlight>
                  <a:srgbClr val="FFFF00"/>
                </a:highlight>
                <a:latin typeface="Calibri" panose="020F0502020204030204" pitchFamily="34" charset="0"/>
                <a:cs typeface="Calibri" panose="020F0502020204030204" pitchFamily="34" charset="0"/>
              </a:rPr>
              <a:t>obtained abroad or in Italy a high school diploma or a first cycle degree</a:t>
            </a:r>
            <a:r>
              <a:rPr lang="en-US" b="0" i="0" u="none" dirty="0">
                <a:effectLst/>
                <a:highlight>
                  <a:srgbClr val="FFFF00"/>
                </a:highlight>
                <a:latin typeface="Calibri" panose="020F0502020204030204" pitchFamily="34" charset="0"/>
                <a:cs typeface="Calibri" panose="020F0502020204030204" pitchFamily="34" charset="0"/>
              </a:rPr>
              <a:t> </a:t>
            </a:r>
            <a:r>
              <a:rPr lang="en-US" b="0" i="0" u="none" dirty="0">
                <a:effectLst/>
                <a:latin typeface="Calibri" panose="020F0502020204030204" pitchFamily="34" charset="0"/>
                <a:cs typeface="Calibri" panose="020F0502020204030204" pitchFamily="34" charset="0"/>
              </a:rPr>
              <a:t>in one of the following languages of traineeship stated in the Company Agreement Form: English, French, German, Spanish and Portuguese). Warning: the diploma must display the language in which the diploma/degree has been obtained;</a:t>
            </a:r>
          </a:p>
          <a:p>
            <a:pPr marL="285750" indent="-285750" algn="l">
              <a:buFont typeface="Wingdings" panose="05000000000000000000" pitchFamily="2" charset="2"/>
              <a:buChar char="ü"/>
            </a:pPr>
            <a:r>
              <a:rPr lang="en-US" b="0" i="0" u="none" dirty="0">
                <a:effectLst/>
                <a:latin typeface="Calibri" panose="020F0502020204030204" pitchFamily="34" charset="0"/>
                <a:cs typeface="Calibri" panose="020F0502020204030204" pitchFamily="34" charset="0"/>
              </a:rPr>
              <a:t> having a </a:t>
            </a:r>
            <a:r>
              <a:rPr lang="en-US" b="1" i="0" u="none" dirty="0">
                <a:effectLst/>
                <a:highlight>
                  <a:srgbClr val="FFFF00"/>
                </a:highlight>
                <a:latin typeface="Calibri" panose="020F0502020204030204" pitchFamily="34" charset="0"/>
                <a:cs typeface="Calibri" panose="020F0502020204030204" pitchFamily="34" charset="0"/>
              </a:rPr>
              <a:t>certificate </a:t>
            </a:r>
            <a:r>
              <a:rPr lang="en-US" b="0" i="0" u="none" dirty="0">
                <a:effectLst/>
                <a:highlight>
                  <a:srgbClr val="FFFF00"/>
                </a:highlight>
                <a:latin typeface="Calibri" panose="020F0502020204030204" pitchFamily="34" charset="0"/>
                <a:cs typeface="Calibri" panose="020F0502020204030204" pitchFamily="34" charset="0"/>
              </a:rPr>
              <a:t>of adequate language abilities issued by the host </a:t>
            </a:r>
            <a:r>
              <a:rPr lang="en-US" b="0" i="0" u="none" dirty="0" err="1">
                <a:effectLst/>
                <a:highlight>
                  <a:srgbClr val="FFFF00"/>
                </a:highlight>
                <a:latin typeface="Calibri" panose="020F0502020204030204" pitchFamily="34" charset="0"/>
                <a:cs typeface="Calibri" panose="020F0502020204030204" pitchFamily="34" charset="0"/>
              </a:rPr>
              <a:t>organisation</a:t>
            </a:r>
            <a:r>
              <a:rPr lang="en-US" b="0" i="0" u="none" dirty="0">
                <a:effectLst/>
                <a:highlight>
                  <a:srgbClr val="FFFF00"/>
                </a:highlight>
                <a:latin typeface="Calibri" panose="020F0502020204030204" pitchFamily="34" charset="0"/>
                <a:cs typeface="Calibri" panose="020F0502020204030204" pitchFamily="34" charset="0"/>
              </a:rPr>
              <a:t> in the </a:t>
            </a:r>
            <a:r>
              <a:rPr lang="en-US" b="1" i="0" u="none" dirty="0">
                <a:effectLst/>
                <a:highlight>
                  <a:srgbClr val="FFFF00"/>
                </a:highlight>
                <a:latin typeface="Calibri" panose="020F0502020204030204" pitchFamily="34" charset="0"/>
                <a:cs typeface="Calibri" panose="020F0502020204030204" pitchFamily="34" charset="0"/>
              </a:rPr>
              <a:t>Company Agreement Form</a:t>
            </a:r>
            <a:r>
              <a:rPr lang="en-US" b="0" i="0" u="none" dirty="0">
                <a:effectLst/>
                <a:latin typeface="Calibri" panose="020F0502020204030204" pitchFamily="34" charset="0"/>
                <a:cs typeface="Calibri" panose="020F0502020204030204" pitchFamily="34" charset="0"/>
              </a:rPr>
              <a:t>.</a:t>
            </a:r>
          </a:p>
          <a:p>
            <a:pPr marL="285750" indent="-285750" algn="l">
              <a:buFont typeface="Wingdings" panose="05000000000000000000" pitchFamily="2" charset="2"/>
              <a:buChar char="ü"/>
            </a:pPr>
            <a:endParaRPr lang="en-US" b="0" i="0" u="none" dirty="0">
              <a:solidFill>
                <a:srgbClr val="333333"/>
              </a:solidFill>
              <a:effectLst/>
              <a:latin typeface="Calibri" panose="020F0502020204030204" pitchFamily="34" charset="0"/>
              <a:cs typeface="Calibri" panose="020F0502020204030204" pitchFamily="34" charset="0"/>
            </a:endParaRPr>
          </a:p>
          <a:p>
            <a:pPr marL="285750" indent="-285750" eaLnBrk="1" hangingPunct="1">
              <a:buFont typeface="Arial" panose="020B0604020202020204" pitchFamily="34" charset="0"/>
              <a:buChar char="•"/>
              <a:defRPr/>
            </a:pPr>
            <a:endParaRPr lang="en-GB" dirty="0">
              <a:latin typeface="Calibri" panose="020F0502020204030204" pitchFamily="34" charset="0"/>
              <a:cs typeface="Calibri" panose="020F0502020204030204" pitchFamily="34" charset="0"/>
            </a:endParaRPr>
          </a:p>
          <a:p>
            <a:pPr marL="285750" indent="-285750" eaLnBrk="1" hangingPunct="1">
              <a:buFont typeface="Arial" panose="020B0604020202020204" pitchFamily="34" charset="0"/>
              <a:buChar char="•"/>
              <a:defRPr/>
            </a:pPr>
            <a:endParaRPr lang="en-GB" dirty="0">
              <a:latin typeface="Calibri" panose="020F0502020204030204" pitchFamily="34" charset="0"/>
              <a:cs typeface="Calibri" panose="020F0502020204030204" pitchFamily="34" charset="0"/>
            </a:endParaRPr>
          </a:p>
          <a:p>
            <a:pPr marL="285750" indent="-285750" eaLnBrk="1" hangingPunct="1">
              <a:buFont typeface="Arial" panose="020B0604020202020204" pitchFamily="34" charset="0"/>
              <a:buChar char="•"/>
              <a:defRPr/>
            </a:pPr>
            <a:endParaRPr lang="en-GB" dirty="0">
              <a:latin typeface="Calibri" panose="020F0502020204030204" pitchFamily="34" charset="0"/>
              <a:cs typeface="Calibri" panose="020F0502020204030204" pitchFamily="34" charset="0"/>
            </a:endParaRPr>
          </a:p>
          <a:p>
            <a:pPr marL="285750" indent="-285750" eaLnBrk="1" hangingPunct="1">
              <a:buFont typeface="Arial" panose="020B0604020202020204" pitchFamily="34" charset="0"/>
              <a:buChar char="•"/>
              <a:defRPr/>
            </a:pPr>
            <a:endParaRPr lang="en-GB" dirty="0">
              <a:latin typeface="Calibri" panose="020F0502020204030204" pitchFamily="34" charset="0"/>
              <a:cs typeface="Calibri" panose="020F0502020204030204" pitchFamily="34" charset="0"/>
            </a:endParaRPr>
          </a:p>
          <a:p>
            <a:pPr marL="285750" indent="-285750" eaLnBrk="1" hangingPunct="1">
              <a:buFont typeface="Arial" panose="020B0604020202020204" pitchFamily="34" charset="0"/>
              <a:buChar char="•"/>
              <a:defRPr/>
            </a:pPr>
            <a:endParaRPr lang="en-GB" dirty="0">
              <a:latin typeface="Arial" charset="0"/>
            </a:endParaRPr>
          </a:p>
        </p:txBody>
      </p:sp>
    </p:spTree>
    <p:extLst>
      <p:ext uri="{BB962C8B-B14F-4D97-AF65-F5344CB8AC3E}">
        <p14:creationId xmlns:p14="http://schemas.microsoft.com/office/powerpoint/2010/main" val="7688513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395288" y="260350"/>
            <a:ext cx="8229600"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it-IT" altLang="it-IT" u="none" kern="0" dirty="0">
                <a:solidFill>
                  <a:srgbClr val="000000"/>
                </a:solidFill>
              </a:rPr>
              <a:t>Erasmus+ </a:t>
            </a:r>
            <a:r>
              <a:rPr lang="it-IT" altLang="it-IT" u="none" kern="0" dirty="0" err="1">
                <a:solidFill>
                  <a:srgbClr val="000000"/>
                </a:solidFill>
              </a:rPr>
              <a:t>Traineeship</a:t>
            </a:r>
            <a:endParaRPr lang="it-IT" altLang="it-IT" u="none" kern="0" dirty="0"/>
          </a:p>
        </p:txBody>
      </p:sp>
      <p:sp>
        <p:nvSpPr>
          <p:cNvPr id="18435" name="Rettangolo 2"/>
          <p:cNvSpPr>
            <a:spLocks noChangeArrowheads="1"/>
          </p:cNvSpPr>
          <p:nvPr/>
        </p:nvSpPr>
        <p:spPr bwMode="auto">
          <a:xfrm>
            <a:off x="179512" y="1403350"/>
            <a:ext cx="4392488"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u="sng">
                <a:solidFill>
                  <a:schemeClr val="tx1"/>
                </a:solidFill>
                <a:latin typeface="Arial" panose="020B0604020202020204" pitchFamily="34" charset="0"/>
              </a:defRPr>
            </a:lvl1pPr>
            <a:lvl2pPr marL="742950" indent="-285750">
              <a:defRPr u="sng">
                <a:solidFill>
                  <a:schemeClr val="tx1"/>
                </a:solidFill>
                <a:latin typeface="Arial" panose="020B0604020202020204" pitchFamily="34" charset="0"/>
              </a:defRPr>
            </a:lvl2pPr>
            <a:lvl3pPr marL="1143000" indent="-228600">
              <a:defRPr u="sng">
                <a:solidFill>
                  <a:schemeClr val="tx1"/>
                </a:solidFill>
                <a:latin typeface="Arial" panose="020B0604020202020204" pitchFamily="34" charset="0"/>
              </a:defRPr>
            </a:lvl3pPr>
            <a:lvl4pPr marL="1600200" indent="-228600">
              <a:defRPr u="sng">
                <a:solidFill>
                  <a:schemeClr val="tx1"/>
                </a:solidFill>
                <a:latin typeface="Arial" panose="020B0604020202020204" pitchFamily="34" charset="0"/>
              </a:defRPr>
            </a:lvl4pPr>
            <a:lvl5pPr marL="2057400" indent="-228600">
              <a:defRPr u="sng">
                <a:solidFill>
                  <a:schemeClr val="tx1"/>
                </a:solidFill>
                <a:latin typeface="Arial" panose="020B0604020202020204" pitchFamily="34" charset="0"/>
              </a:defRPr>
            </a:lvl5pPr>
            <a:lvl6pPr marL="2514600" indent="-228600" eaLnBrk="0" fontAlgn="base" hangingPunct="0">
              <a:spcBef>
                <a:spcPct val="0"/>
              </a:spcBef>
              <a:spcAft>
                <a:spcPct val="0"/>
              </a:spcAft>
              <a:defRPr u="sng">
                <a:solidFill>
                  <a:schemeClr val="tx1"/>
                </a:solidFill>
                <a:latin typeface="Arial" panose="020B0604020202020204" pitchFamily="34" charset="0"/>
              </a:defRPr>
            </a:lvl6pPr>
            <a:lvl7pPr marL="2971800" indent="-228600" eaLnBrk="0" fontAlgn="base" hangingPunct="0">
              <a:spcBef>
                <a:spcPct val="0"/>
              </a:spcBef>
              <a:spcAft>
                <a:spcPct val="0"/>
              </a:spcAft>
              <a:defRPr u="sng">
                <a:solidFill>
                  <a:schemeClr val="tx1"/>
                </a:solidFill>
                <a:latin typeface="Arial" panose="020B0604020202020204" pitchFamily="34" charset="0"/>
              </a:defRPr>
            </a:lvl7pPr>
            <a:lvl8pPr marL="3429000" indent="-228600" eaLnBrk="0" fontAlgn="base" hangingPunct="0">
              <a:spcBef>
                <a:spcPct val="0"/>
              </a:spcBef>
              <a:spcAft>
                <a:spcPct val="0"/>
              </a:spcAft>
              <a:defRPr u="sng">
                <a:solidFill>
                  <a:schemeClr val="tx1"/>
                </a:solidFill>
                <a:latin typeface="Arial" panose="020B0604020202020204" pitchFamily="34" charset="0"/>
              </a:defRPr>
            </a:lvl8pPr>
            <a:lvl9pPr marL="3886200" indent="-228600" eaLnBrk="0" fontAlgn="base" hangingPunct="0">
              <a:spcBef>
                <a:spcPct val="0"/>
              </a:spcBef>
              <a:spcAft>
                <a:spcPct val="0"/>
              </a:spcAft>
              <a:defRPr u="sng">
                <a:solidFill>
                  <a:schemeClr val="tx1"/>
                </a:solidFill>
                <a:latin typeface="Arial" panose="020B0604020202020204" pitchFamily="34" charset="0"/>
              </a:defRPr>
            </a:lvl9pPr>
          </a:lstStyle>
          <a:p>
            <a:pPr marL="285750" indent="-285750" algn="just">
              <a:buFont typeface="Arial" panose="020B0604020202020204" pitchFamily="34" charset="0"/>
              <a:buChar char="•"/>
            </a:pPr>
            <a:r>
              <a:rPr lang="en-GB" sz="1600" u="none" dirty="0">
                <a:latin typeface="Calibri" panose="020F0502020204030204" pitchFamily="34" charset="0"/>
                <a:cs typeface="Calibri" panose="020F0502020204030204" pitchFamily="34" charset="0"/>
              </a:rPr>
              <a:t>Each candidate may submit </a:t>
            </a:r>
            <a:r>
              <a:rPr lang="en-GB" sz="1600" b="1" u="none" dirty="0">
                <a:latin typeface="Calibri" panose="020F0502020204030204" pitchFamily="34" charset="0"/>
                <a:cs typeface="Calibri" panose="020F0502020204030204" pitchFamily="34" charset="0"/>
              </a:rPr>
              <a:t>only one application</a:t>
            </a:r>
          </a:p>
          <a:p>
            <a:pPr marL="285750" indent="-285750" algn="just">
              <a:buFont typeface="Arial" panose="020B0604020202020204" pitchFamily="34" charset="0"/>
              <a:buChar char="•"/>
            </a:pPr>
            <a:r>
              <a:rPr lang="en-US" sz="1600" u="none" dirty="0">
                <a:latin typeface="Calibri" panose="020F0502020204030204" pitchFamily="34" charset="0"/>
                <a:cs typeface="Calibri" panose="020F0502020204030204" pitchFamily="34" charset="0"/>
              </a:rPr>
              <a:t>Candidates find the host </a:t>
            </a:r>
            <a:r>
              <a:rPr lang="en-US" sz="1600" u="none" dirty="0" err="1">
                <a:latin typeface="Calibri" panose="020F0502020204030204" pitchFamily="34" charset="0"/>
                <a:cs typeface="Calibri" panose="020F0502020204030204" pitchFamily="34" charset="0"/>
              </a:rPr>
              <a:t>organisation</a:t>
            </a:r>
            <a:r>
              <a:rPr lang="en-US" sz="1600" u="none" dirty="0">
                <a:latin typeface="Calibri" panose="020F0502020204030204" pitchFamily="34" charset="0"/>
                <a:cs typeface="Calibri" panose="020F0502020204030204" pitchFamily="34" charset="0"/>
              </a:rPr>
              <a:t> independently and formulate the traineeship </a:t>
            </a:r>
            <a:r>
              <a:rPr lang="en-US" sz="1600" u="none" dirty="0" err="1">
                <a:latin typeface="Calibri" panose="020F0502020204030204" pitchFamily="34" charset="0"/>
                <a:cs typeface="Calibri" panose="020F0502020204030204" pitchFamily="34" charset="0"/>
              </a:rPr>
              <a:t>programme</a:t>
            </a:r>
            <a:r>
              <a:rPr lang="en-US" sz="1600" u="none" dirty="0">
                <a:latin typeface="Calibri" panose="020F0502020204030204" pitchFamily="34" charset="0"/>
                <a:cs typeface="Calibri" panose="020F0502020204030204" pitchFamily="34" charset="0"/>
              </a:rPr>
              <a:t> with said </a:t>
            </a:r>
            <a:r>
              <a:rPr lang="en-US" sz="1600" u="none" dirty="0" err="1">
                <a:latin typeface="Calibri" panose="020F0502020204030204" pitchFamily="34" charset="0"/>
                <a:cs typeface="Calibri" panose="020F0502020204030204" pitchFamily="34" charset="0"/>
              </a:rPr>
              <a:t>organisation</a:t>
            </a:r>
            <a:r>
              <a:rPr lang="en-US" sz="1600" u="none" dirty="0">
                <a:latin typeface="Calibri" panose="020F0502020204030204" pitchFamily="34" charset="0"/>
                <a:cs typeface="Calibri" panose="020F0502020204030204" pitchFamily="34" charset="0"/>
              </a:rPr>
              <a:t>, through the compilation and the signature of the </a:t>
            </a:r>
            <a:r>
              <a:rPr lang="en-US" sz="1600" b="1" u="none" dirty="0">
                <a:latin typeface="Calibri" panose="020F0502020204030204" pitchFamily="34" charset="0"/>
                <a:cs typeface="Calibri" panose="020F0502020204030204" pitchFamily="34" charset="0"/>
              </a:rPr>
              <a:t>Company Agreement Form (Annex 4). </a:t>
            </a:r>
          </a:p>
          <a:p>
            <a:pPr marL="285750" indent="-285750" algn="just">
              <a:buFont typeface="Arial" panose="020B0604020202020204" pitchFamily="34" charset="0"/>
              <a:buChar char="•"/>
            </a:pPr>
            <a:r>
              <a:rPr lang="en-US" sz="1600" u="none" dirty="0">
                <a:latin typeface="Calibri" panose="020F0502020204030204" pitchFamily="34" charset="0"/>
                <a:cs typeface="Calibri" panose="020F0502020204030204" pitchFamily="34" charset="0"/>
              </a:rPr>
              <a:t>Candidates must enter all company data and the traineeship proposal formulated by the host </a:t>
            </a:r>
            <a:r>
              <a:rPr lang="en-US" sz="1600" u="none" dirty="0" err="1">
                <a:latin typeface="Calibri" panose="020F0502020204030204" pitchFamily="34" charset="0"/>
                <a:cs typeface="Calibri" panose="020F0502020204030204" pitchFamily="34" charset="0"/>
              </a:rPr>
              <a:t>organisation</a:t>
            </a:r>
            <a:r>
              <a:rPr lang="en-US" sz="1600" u="none" dirty="0">
                <a:latin typeface="Calibri" panose="020F0502020204030204" pitchFamily="34" charset="0"/>
                <a:cs typeface="Calibri" panose="020F0502020204030204" pitchFamily="34" charset="0"/>
              </a:rPr>
              <a:t> on Alma RM according to the instructions contained in the file titled “Notes on filling in an application” and upload the Company Agreement within the deadline</a:t>
            </a:r>
            <a:r>
              <a:rPr lang="en-US" sz="1600" b="1" u="none" dirty="0">
                <a:latin typeface="Calibri" panose="020F0502020204030204" pitchFamily="34" charset="0"/>
                <a:cs typeface="Calibri" panose="020F0502020204030204" pitchFamily="34" charset="0"/>
              </a:rPr>
              <a:t>. The form must be filled in, signed and stamped by the company</a:t>
            </a:r>
            <a:r>
              <a:rPr lang="en-US" sz="1600" u="none" dirty="0">
                <a:latin typeface="Calibri" panose="020F0502020204030204" pitchFamily="34" charset="0"/>
                <a:cs typeface="Calibri" panose="020F0502020204030204" pitchFamily="34" charset="0"/>
              </a:rPr>
              <a:t>. Applications without Company Agreement Form will not be considered.</a:t>
            </a:r>
          </a:p>
          <a:p>
            <a:pPr marL="285750" indent="-285750" algn="just">
              <a:buFont typeface="Arial" panose="020B0604020202020204" pitchFamily="34" charset="0"/>
              <a:buChar char="•"/>
            </a:pPr>
            <a:r>
              <a:rPr lang="en-US" sz="1600" b="1" u="none" dirty="0">
                <a:latin typeface="Calibri" panose="020F0502020204030204" pitchFamily="34" charset="0"/>
                <a:cs typeface="Calibri" panose="020F0502020204030204" pitchFamily="34" charset="0"/>
              </a:rPr>
              <a:t>Traineeship </a:t>
            </a:r>
            <a:r>
              <a:rPr lang="en-US" sz="1600" b="1" u="none" dirty="0" err="1">
                <a:latin typeface="Calibri" panose="020F0502020204030204" pitchFamily="34" charset="0"/>
                <a:cs typeface="Calibri" panose="020F0502020204030204" pitchFamily="34" charset="0"/>
              </a:rPr>
              <a:t>programmes</a:t>
            </a:r>
            <a:r>
              <a:rPr lang="en-US" sz="1600" b="1" u="none" dirty="0">
                <a:latin typeface="Calibri" panose="020F0502020204030204" pitchFamily="34" charset="0"/>
                <a:cs typeface="Calibri" panose="020F0502020204030204" pitchFamily="34" charset="0"/>
              </a:rPr>
              <a:t> </a:t>
            </a:r>
            <a:r>
              <a:rPr lang="en-US" sz="1600" u="none" dirty="0">
                <a:latin typeface="Calibri" panose="020F0502020204030204" pitchFamily="34" charset="0"/>
                <a:cs typeface="Calibri" panose="020F0502020204030204" pitchFamily="34" charset="0"/>
              </a:rPr>
              <a:t>the candidate agrees with the host organization </a:t>
            </a:r>
            <a:r>
              <a:rPr lang="en-US" sz="1600" b="1" u="none" dirty="0">
                <a:latin typeface="Calibri" panose="020F0502020204030204" pitchFamily="34" charset="0"/>
                <a:cs typeface="Calibri" panose="020F0502020204030204" pitchFamily="34" charset="0"/>
              </a:rPr>
              <a:t>must be consistent with his/her studies.</a:t>
            </a:r>
          </a:p>
          <a:p>
            <a:pPr marL="285750" indent="-285750" algn="just">
              <a:buFont typeface="Arial" panose="020B0604020202020204" pitchFamily="34" charset="0"/>
              <a:buChar char="•"/>
            </a:pPr>
            <a:endParaRPr lang="en-US" sz="1600" u="none" dirty="0"/>
          </a:p>
        </p:txBody>
      </p:sp>
      <p:pic>
        <p:nvPicPr>
          <p:cNvPr id="5" name="Immagine 4"/>
          <p:cNvPicPr>
            <a:picLocks noChangeAspect="1"/>
          </p:cNvPicPr>
          <p:nvPr/>
        </p:nvPicPr>
        <p:blipFill>
          <a:blip r:embed="rId2"/>
          <a:stretch>
            <a:fillRect/>
          </a:stretch>
        </p:blipFill>
        <p:spPr>
          <a:xfrm>
            <a:off x="4867968" y="1562568"/>
            <a:ext cx="4168528" cy="4452101"/>
          </a:xfrm>
          <a:prstGeom prst="rect">
            <a:avLst/>
          </a:prstGeom>
          <a:noFill/>
          <a:ln w="57150">
            <a:solidFill>
              <a:srgbClr val="BB2D3F"/>
            </a:solidFill>
            <a:miter lim="800000"/>
            <a:headEnd/>
            <a:tailEnd/>
          </a:ln>
        </p:spPr>
      </p:pic>
    </p:spTree>
    <p:extLst>
      <p:ext uri="{BB962C8B-B14F-4D97-AF65-F5344CB8AC3E}">
        <p14:creationId xmlns:p14="http://schemas.microsoft.com/office/powerpoint/2010/main" val="39933338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olo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defRPr/>
            </a:pPr>
            <a:r>
              <a:rPr lang="it-IT" altLang="it-IT" u="none" kern="0" dirty="0">
                <a:solidFill>
                  <a:srgbClr val="000000"/>
                </a:solidFill>
              </a:rPr>
              <a:t>Erasmus+ </a:t>
            </a:r>
            <a:r>
              <a:rPr lang="it-IT" altLang="it-IT" u="none" kern="0" dirty="0" err="1">
                <a:solidFill>
                  <a:srgbClr val="000000"/>
                </a:solidFill>
              </a:rPr>
              <a:t>Traineeship</a:t>
            </a:r>
            <a:endParaRPr lang="it-IT" altLang="it-IT" u="none" kern="0" dirty="0"/>
          </a:p>
        </p:txBody>
      </p:sp>
      <p:sp>
        <p:nvSpPr>
          <p:cNvPr id="3" name="Segnaposto contenuto 2"/>
          <p:cNvSpPr>
            <a:spLocks noGrp="1"/>
          </p:cNvSpPr>
          <p:nvPr>
            <p:ph idx="1"/>
          </p:nvPr>
        </p:nvSpPr>
        <p:spPr>
          <a:xfrm>
            <a:off x="457200" y="1484313"/>
            <a:ext cx="6130925" cy="5178425"/>
          </a:xfrm>
        </p:spPr>
        <p:txBody>
          <a:bodyPr/>
          <a:lstStyle/>
          <a:p>
            <a:pPr marL="0" indent="0" algn="just">
              <a:buFontTx/>
              <a:buNone/>
              <a:defRPr/>
            </a:pPr>
            <a:r>
              <a:rPr lang="it-IT" sz="1800" dirty="0" err="1">
                <a:latin typeface="Calibri" panose="020F0502020204030204" pitchFamily="34" charset="0"/>
                <a:cs typeface="Calibri" panose="020F0502020204030204" pitchFamily="34" charset="0"/>
              </a:rPr>
              <a:t>Candidates</a:t>
            </a:r>
            <a:r>
              <a:rPr lang="it-IT" sz="1800" dirty="0">
                <a:latin typeface="Calibri" panose="020F0502020204030204" pitchFamily="34" charset="0"/>
                <a:cs typeface="Calibri" panose="020F0502020204030204" pitchFamily="34" charset="0"/>
              </a:rPr>
              <a:t> </a:t>
            </a:r>
            <a:r>
              <a:rPr lang="it-IT" sz="1800" dirty="0" err="1">
                <a:latin typeface="Calibri" panose="020F0502020204030204" pitchFamily="34" charset="0"/>
                <a:cs typeface="Calibri" panose="020F0502020204030204" pitchFamily="34" charset="0"/>
              </a:rPr>
              <a:t>need</a:t>
            </a:r>
            <a:r>
              <a:rPr lang="it-IT" sz="1800" dirty="0">
                <a:latin typeface="Calibri" panose="020F0502020204030204" pitchFamily="34" charset="0"/>
                <a:cs typeface="Calibri" panose="020F0502020204030204" pitchFamily="34" charset="0"/>
              </a:rPr>
              <a:t> to: </a:t>
            </a:r>
          </a:p>
          <a:p>
            <a:pPr algn="just">
              <a:defRPr/>
            </a:pPr>
            <a:r>
              <a:rPr lang="it-IT" sz="1800" dirty="0">
                <a:latin typeface="Calibri" panose="020F0502020204030204" pitchFamily="34" charset="0"/>
                <a:cs typeface="Calibri" panose="020F0502020204030204" pitchFamily="34" charset="0"/>
              </a:rPr>
              <a:t>use the @studio.unibo.it </a:t>
            </a:r>
            <a:r>
              <a:rPr lang="it-IT" sz="1800" dirty="0" err="1">
                <a:latin typeface="Calibri" panose="020F0502020204030204" pitchFamily="34" charset="0"/>
                <a:cs typeface="Calibri" panose="020F0502020204030204" pitchFamily="34" charset="0"/>
              </a:rPr>
              <a:t>credential</a:t>
            </a:r>
            <a:endParaRPr lang="it-IT" sz="1800" dirty="0">
              <a:latin typeface="Calibri" panose="020F0502020204030204" pitchFamily="34" charset="0"/>
              <a:cs typeface="Calibri" panose="020F0502020204030204" pitchFamily="34" charset="0"/>
            </a:endParaRPr>
          </a:p>
          <a:p>
            <a:pPr algn="just">
              <a:defRPr/>
            </a:pPr>
            <a:r>
              <a:rPr lang="it-IT" sz="1800" dirty="0">
                <a:latin typeface="Calibri" panose="020F0502020204030204" pitchFamily="34" charset="0"/>
                <a:cs typeface="Calibri" panose="020F0502020204030204" pitchFamily="34" charset="0"/>
              </a:rPr>
              <a:t>log in on </a:t>
            </a:r>
            <a:r>
              <a:rPr lang="it-IT" sz="1800" dirty="0" err="1">
                <a:latin typeface="Calibri" panose="020F0502020204030204" pitchFamily="34" charset="0"/>
                <a:cs typeface="Calibri" panose="020F0502020204030204" pitchFamily="34" charset="0"/>
              </a:rPr>
              <a:t>AlmaRM</a:t>
            </a:r>
            <a:r>
              <a:rPr lang="it-IT" sz="1800" dirty="0">
                <a:latin typeface="Calibri" panose="020F0502020204030204" pitchFamily="34" charset="0"/>
                <a:cs typeface="Calibri" panose="020F0502020204030204" pitchFamily="34" charset="0"/>
              </a:rPr>
              <a:t> </a:t>
            </a:r>
          </a:p>
          <a:p>
            <a:pPr algn="just">
              <a:defRPr/>
            </a:pPr>
            <a:r>
              <a:rPr lang="it-IT" sz="1800" dirty="0">
                <a:latin typeface="Calibri" panose="020F0502020204030204" pitchFamily="34" charset="0"/>
                <a:cs typeface="Calibri" panose="020F0502020204030204" pitchFamily="34" charset="0"/>
              </a:rPr>
              <a:t>upload the </a:t>
            </a:r>
            <a:r>
              <a:rPr lang="it-IT" sz="1800" dirty="0" err="1">
                <a:latin typeface="Calibri" panose="020F0502020204030204" pitchFamily="34" charset="0"/>
                <a:cs typeface="Calibri" panose="020F0502020204030204" pitchFamily="34" charset="0"/>
              </a:rPr>
              <a:t>following</a:t>
            </a:r>
            <a:r>
              <a:rPr lang="it-IT" sz="1800" dirty="0">
                <a:latin typeface="Calibri" panose="020F0502020204030204" pitchFamily="34" charset="0"/>
                <a:cs typeface="Calibri" panose="020F0502020204030204" pitchFamily="34" charset="0"/>
              </a:rPr>
              <a:t> pdf:</a:t>
            </a:r>
          </a:p>
          <a:p>
            <a:pPr algn="just">
              <a:defRPr/>
            </a:pPr>
            <a:endParaRPr lang="it-IT" sz="1800" dirty="0">
              <a:latin typeface="Calibri" panose="020F0502020204030204" pitchFamily="34" charset="0"/>
              <a:cs typeface="Calibri" panose="020F0502020204030204" pitchFamily="34" charset="0"/>
            </a:endParaRPr>
          </a:p>
          <a:p>
            <a:pPr lvl="1" algn="just">
              <a:buFont typeface="Wingdings" panose="05000000000000000000" pitchFamily="2" charset="2"/>
              <a:buChar char="Ø"/>
              <a:defRPr/>
            </a:pPr>
            <a:r>
              <a:rPr lang="it-IT" sz="1800" b="1" dirty="0">
                <a:latin typeface="Calibri" panose="020F0502020204030204" pitchFamily="34" charset="0"/>
                <a:cs typeface="Calibri" panose="020F0502020204030204" pitchFamily="34" charset="0"/>
              </a:rPr>
              <a:t>Company Agreement Form </a:t>
            </a:r>
          </a:p>
          <a:p>
            <a:pPr lvl="1" algn="just">
              <a:buFont typeface="Wingdings" panose="05000000000000000000" pitchFamily="2" charset="2"/>
              <a:buChar char="Ø"/>
              <a:defRPr/>
            </a:pPr>
            <a:r>
              <a:rPr lang="it-IT" sz="1800" b="1" dirty="0">
                <a:latin typeface="Calibri" panose="020F0502020204030204" pitchFamily="34" charset="0"/>
                <a:cs typeface="Calibri" panose="020F0502020204030204" pitchFamily="34" charset="0"/>
              </a:rPr>
              <a:t>CV</a:t>
            </a:r>
            <a:r>
              <a:rPr lang="it-IT" sz="1800" dirty="0">
                <a:latin typeface="Calibri" panose="020F0502020204030204" pitchFamily="34" charset="0"/>
                <a:cs typeface="Calibri" panose="020F0502020204030204" pitchFamily="34" charset="0"/>
              </a:rPr>
              <a:t> </a:t>
            </a:r>
          </a:p>
          <a:p>
            <a:pPr lvl="1" algn="just">
              <a:buFont typeface="Wingdings" panose="05000000000000000000" pitchFamily="2" charset="2"/>
              <a:buChar char="Ø"/>
              <a:defRPr/>
            </a:pPr>
            <a:r>
              <a:rPr lang="it-IT" sz="1800" b="1" dirty="0" err="1">
                <a:latin typeface="Calibri" panose="020F0502020204030204" pitchFamily="34" charset="0"/>
                <a:cs typeface="Calibri" panose="020F0502020204030204" pitchFamily="34" charset="0"/>
              </a:rPr>
              <a:t>Motivational</a:t>
            </a:r>
            <a:r>
              <a:rPr lang="it-IT" sz="1800" b="1" dirty="0">
                <a:latin typeface="Calibri" panose="020F0502020204030204" pitchFamily="34" charset="0"/>
                <a:cs typeface="Calibri" panose="020F0502020204030204" pitchFamily="34" charset="0"/>
              </a:rPr>
              <a:t> </a:t>
            </a:r>
            <a:r>
              <a:rPr lang="it-IT" sz="1800" b="1" dirty="0" err="1">
                <a:latin typeface="Calibri" panose="020F0502020204030204" pitchFamily="34" charset="0"/>
                <a:cs typeface="Calibri" panose="020F0502020204030204" pitchFamily="34" charset="0"/>
              </a:rPr>
              <a:t>letter</a:t>
            </a:r>
            <a:endParaRPr lang="it-IT" sz="1800" b="1" dirty="0">
              <a:latin typeface="Calibri" panose="020F0502020204030204" pitchFamily="34" charset="0"/>
              <a:cs typeface="Calibri" panose="020F0502020204030204" pitchFamily="34" charset="0"/>
            </a:endParaRPr>
          </a:p>
          <a:p>
            <a:pPr lvl="1" algn="just">
              <a:buFont typeface="Wingdings" panose="05000000000000000000" pitchFamily="2" charset="2"/>
              <a:buChar char="Ø"/>
              <a:defRPr/>
            </a:pPr>
            <a:r>
              <a:rPr lang="it-IT" sz="1800" dirty="0" err="1">
                <a:latin typeface="Calibri" panose="020F0502020204030204" pitchFamily="34" charset="0"/>
                <a:cs typeface="Calibri" panose="020F0502020204030204" pitchFamily="34" charset="0"/>
              </a:rPr>
              <a:t>additional</a:t>
            </a:r>
            <a:r>
              <a:rPr lang="it-IT" sz="1800" b="1" dirty="0">
                <a:latin typeface="Calibri" panose="020F0502020204030204" pitchFamily="34" charset="0"/>
                <a:cs typeface="Calibri" panose="020F0502020204030204" pitchFamily="34" charset="0"/>
              </a:rPr>
              <a:t> </a:t>
            </a:r>
            <a:r>
              <a:rPr lang="it-IT" sz="1800" b="1" dirty="0" err="1">
                <a:latin typeface="Calibri" panose="020F0502020204030204" pitchFamily="34" charset="0"/>
                <a:cs typeface="Calibri" panose="020F0502020204030204" pitchFamily="34" charset="0"/>
              </a:rPr>
              <a:t>language</a:t>
            </a:r>
            <a:r>
              <a:rPr lang="it-IT" sz="1800" b="1" dirty="0">
                <a:latin typeface="Calibri" panose="020F0502020204030204" pitchFamily="34" charset="0"/>
                <a:cs typeface="Calibri" panose="020F0502020204030204" pitchFamily="34" charset="0"/>
              </a:rPr>
              <a:t> certificate(s)</a:t>
            </a:r>
          </a:p>
          <a:p>
            <a:pPr lvl="1" algn="just">
              <a:buFont typeface="Wingdings" panose="05000000000000000000" pitchFamily="2" charset="2"/>
              <a:buChar char="Ø"/>
              <a:defRPr/>
            </a:pPr>
            <a:r>
              <a:rPr lang="it-IT" sz="1800" dirty="0" err="1">
                <a:latin typeface="Calibri" panose="020F0502020204030204" pitchFamily="34" charset="0"/>
                <a:cs typeface="Calibri" panose="020F0502020204030204" pitchFamily="34" charset="0"/>
              </a:rPr>
              <a:t>additional</a:t>
            </a:r>
            <a:r>
              <a:rPr lang="it-IT" sz="1800" dirty="0">
                <a:latin typeface="Calibri" panose="020F0502020204030204" pitchFamily="34" charset="0"/>
                <a:cs typeface="Calibri" panose="020F0502020204030204" pitchFamily="34" charset="0"/>
              </a:rPr>
              <a:t> </a:t>
            </a:r>
            <a:r>
              <a:rPr lang="it-IT" sz="1800" b="1" dirty="0">
                <a:latin typeface="Calibri" panose="020F0502020204030204" pitchFamily="34" charset="0"/>
                <a:cs typeface="Calibri" panose="020F0502020204030204" pitchFamily="34" charset="0"/>
              </a:rPr>
              <a:t>self certificate of 1° </a:t>
            </a:r>
            <a:r>
              <a:rPr lang="it-IT" sz="1800" b="1" dirty="0" err="1">
                <a:latin typeface="Calibri" panose="020F0502020204030204" pitchFamily="34" charset="0"/>
                <a:cs typeface="Calibri" panose="020F0502020204030204" pitchFamily="34" charset="0"/>
              </a:rPr>
              <a:t>cycle</a:t>
            </a:r>
            <a:r>
              <a:rPr lang="it-IT" sz="1800" b="1" dirty="0">
                <a:latin typeface="Calibri" panose="020F0502020204030204" pitchFamily="34" charset="0"/>
                <a:cs typeface="Calibri" panose="020F0502020204030204" pitchFamily="34" charset="0"/>
              </a:rPr>
              <a:t> </a:t>
            </a:r>
            <a:r>
              <a:rPr lang="it-IT" sz="1800" b="1" dirty="0" err="1">
                <a:latin typeface="Calibri" panose="020F0502020204030204" pitchFamily="34" charset="0"/>
                <a:cs typeface="Calibri" panose="020F0502020204030204" pitchFamily="34" charset="0"/>
              </a:rPr>
              <a:t>degre</a:t>
            </a:r>
            <a:r>
              <a:rPr lang="it-IT" sz="1800" b="1" dirty="0">
                <a:latin typeface="Calibri" panose="020F0502020204030204" pitchFamily="34" charset="0"/>
                <a:cs typeface="Calibri" panose="020F0502020204030204" pitchFamily="34" charset="0"/>
              </a:rPr>
              <a:t> </a:t>
            </a:r>
            <a:r>
              <a:rPr lang="it-IT" sz="1800" b="1" dirty="0" err="1">
                <a:latin typeface="Calibri" panose="020F0502020204030204" pitchFamily="34" charset="0"/>
                <a:cs typeface="Calibri" panose="020F0502020204030204" pitchFamily="34" charset="0"/>
              </a:rPr>
              <a:t>programme</a:t>
            </a:r>
            <a:r>
              <a:rPr lang="it-IT" sz="1800" b="1" dirty="0">
                <a:latin typeface="Calibri" panose="020F0502020204030204" pitchFamily="34" charset="0"/>
                <a:cs typeface="Calibri" panose="020F0502020204030204" pitchFamily="34" charset="0"/>
              </a:rPr>
              <a:t> </a:t>
            </a:r>
            <a:r>
              <a:rPr lang="it-IT" sz="1800" dirty="0">
                <a:latin typeface="Calibri" panose="020F0502020204030204" pitchFamily="34" charset="0"/>
                <a:cs typeface="Calibri" panose="020F0502020204030204" pitchFamily="34" charset="0"/>
              </a:rPr>
              <a:t>(</a:t>
            </a:r>
            <a:r>
              <a:rPr lang="it-IT" sz="1800" dirty="0" err="1">
                <a:latin typeface="Calibri" panose="020F0502020204030204" pitchFamily="34" charset="0"/>
                <a:cs typeface="Calibri" panose="020F0502020204030204" pitchFamily="34" charset="0"/>
              </a:rPr>
              <a:t>outside</a:t>
            </a:r>
            <a:r>
              <a:rPr lang="it-IT" sz="1800" dirty="0">
                <a:latin typeface="Calibri" panose="020F0502020204030204" pitchFamily="34" charset="0"/>
                <a:cs typeface="Calibri" panose="020F0502020204030204" pitchFamily="34" charset="0"/>
              </a:rPr>
              <a:t> UNIBO) </a:t>
            </a:r>
          </a:p>
          <a:p>
            <a:pPr lvl="1" algn="just">
              <a:buFont typeface="Wingdings" panose="05000000000000000000" pitchFamily="2" charset="2"/>
              <a:buChar char="Ø"/>
              <a:defRPr/>
            </a:pPr>
            <a:r>
              <a:rPr lang="it-IT" sz="1800" dirty="0" err="1">
                <a:latin typeface="Calibri" panose="020F0502020204030204" pitchFamily="34" charset="0"/>
                <a:cs typeface="Calibri" panose="020F0502020204030204" pitchFamily="34" charset="0"/>
              </a:rPr>
              <a:t>additional</a:t>
            </a:r>
            <a:r>
              <a:rPr lang="it-IT" sz="1800" dirty="0">
                <a:latin typeface="Calibri" panose="020F0502020204030204" pitchFamily="34" charset="0"/>
                <a:cs typeface="Calibri" panose="020F0502020204030204" pitchFamily="34" charset="0"/>
              </a:rPr>
              <a:t> </a:t>
            </a:r>
            <a:r>
              <a:rPr lang="it-IT" sz="1800" b="1" dirty="0" err="1">
                <a:latin typeface="Calibri" panose="020F0502020204030204" pitchFamily="34" charset="0"/>
                <a:cs typeface="Calibri" panose="020F0502020204030204" pitchFamily="34" charset="0"/>
              </a:rPr>
              <a:t>titles</a:t>
            </a:r>
            <a:r>
              <a:rPr lang="it-IT" sz="1800" b="1" dirty="0">
                <a:latin typeface="Calibri" panose="020F0502020204030204" pitchFamily="34" charset="0"/>
                <a:cs typeface="Calibri" panose="020F0502020204030204" pitchFamily="34" charset="0"/>
              </a:rPr>
              <a:t> and </a:t>
            </a:r>
            <a:r>
              <a:rPr lang="it-IT" sz="1800" b="1" dirty="0" err="1">
                <a:latin typeface="Calibri" panose="020F0502020204030204" pitchFamily="34" charset="0"/>
                <a:cs typeface="Calibri" panose="020F0502020204030204" pitchFamily="34" charset="0"/>
              </a:rPr>
              <a:t>experiences</a:t>
            </a:r>
            <a:r>
              <a:rPr lang="it-IT" sz="1800" b="1" dirty="0">
                <a:latin typeface="Calibri" panose="020F0502020204030204" pitchFamily="34" charset="0"/>
                <a:cs typeface="Calibri" panose="020F0502020204030204" pitchFamily="34" charset="0"/>
              </a:rPr>
              <a:t> </a:t>
            </a:r>
            <a:r>
              <a:rPr lang="it-IT" sz="1800" b="1" dirty="0" err="1">
                <a:latin typeface="Calibri" panose="020F0502020204030204" pitchFamily="34" charset="0"/>
                <a:cs typeface="Calibri" panose="020F0502020204030204" pitchFamily="34" charset="0"/>
              </a:rPr>
              <a:t>abroad</a:t>
            </a:r>
            <a:endParaRPr lang="it-IT" sz="1800" b="1" dirty="0">
              <a:latin typeface="Calibri" panose="020F0502020204030204" pitchFamily="34" charset="0"/>
              <a:cs typeface="Calibri" panose="020F0502020204030204" pitchFamily="34" charset="0"/>
            </a:endParaRPr>
          </a:p>
          <a:p>
            <a:pPr algn="just">
              <a:defRPr/>
            </a:pPr>
            <a:endParaRPr lang="it-IT" sz="1500" dirty="0"/>
          </a:p>
        </p:txBody>
      </p:sp>
      <p:pic>
        <p:nvPicPr>
          <p:cNvPr id="19460" name="Picture 2" descr="Computer Online Application Icon Stock Vector - Illustration of isolated,  information: 17120996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88125" y="3461507"/>
            <a:ext cx="1763712" cy="1843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ttangolo arrotondato 4"/>
          <p:cNvSpPr/>
          <p:nvPr/>
        </p:nvSpPr>
        <p:spPr bwMode="auto">
          <a:xfrm>
            <a:off x="539552" y="3068960"/>
            <a:ext cx="6048573" cy="2520280"/>
          </a:xfrm>
          <a:prstGeom prst="roundRect">
            <a:avLst/>
          </a:prstGeom>
          <a:noFill/>
          <a:ln w="57150">
            <a:solidFill>
              <a:srgbClr val="BB2D3F"/>
            </a:solidFill>
            <a:miter lim="800000"/>
            <a:headEnd/>
            <a:tailEnd/>
          </a:ln>
        </p:spPr>
        <p:style>
          <a:lnRef idx="2">
            <a:schemeClr val="accent6"/>
          </a:lnRef>
          <a:fillRef idx="1">
            <a:schemeClr val="lt1"/>
          </a:fillRef>
          <a:effectRef idx="0">
            <a:schemeClr val="accent6"/>
          </a:effectRef>
          <a:fontRef idx="minor">
            <a:schemeClr val="dk1"/>
          </a:fontRef>
        </p:style>
        <p:txBody>
          <a:bodyPr/>
          <a:lstStyle/>
          <a:p>
            <a:pPr eaLnBrk="1" hangingPunct="1">
              <a:defRPr/>
            </a:pPr>
            <a:endParaRPr lang="it-IT">
              <a:solidFill>
                <a:schemeClr val="tx1"/>
              </a:solidFill>
            </a:endParaRPr>
          </a:p>
        </p:txBody>
      </p:sp>
    </p:spTree>
    <p:extLst>
      <p:ext uri="{BB962C8B-B14F-4D97-AF65-F5344CB8AC3E}">
        <p14:creationId xmlns:p14="http://schemas.microsoft.com/office/powerpoint/2010/main" val="7535654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39552" y="1484784"/>
            <a:ext cx="7776864" cy="4339650"/>
          </a:xfrm>
          <a:prstGeom prst="rect">
            <a:avLst/>
          </a:prstGeom>
        </p:spPr>
        <p:txBody>
          <a:bodyPr wrap="square">
            <a:spAutoFit/>
          </a:bodyPr>
          <a:lstStyle/>
          <a:p>
            <a:pPr algn="just" eaLnBrk="1" hangingPunct="1">
              <a:defRPr/>
            </a:pPr>
            <a:r>
              <a:rPr lang="it-IT" sz="2400" b="1" i="1" dirty="0" err="1">
                <a:latin typeface="Calibri" panose="020F0502020204030204" pitchFamily="34" charset="0"/>
                <a:cs typeface="Calibri" panose="020F0502020204030204" pitchFamily="34" charset="0"/>
              </a:rPr>
              <a:t>Selection</a:t>
            </a:r>
            <a:r>
              <a:rPr lang="it-IT" sz="2400" b="1" i="1" dirty="0">
                <a:latin typeface="Calibri" panose="020F0502020204030204" pitchFamily="34" charset="0"/>
                <a:cs typeface="Calibri" panose="020F0502020204030204" pitchFamily="34" charset="0"/>
              </a:rPr>
              <a:t> </a:t>
            </a:r>
            <a:r>
              <a:rPr lang="it-IT" sz="2400" b="1" i="1" dirty="0" err="1">
                <a:latin typeface="Calibri" panose="020F0502020204030204" pitchFamily="34" charset="0"/>
                <a:cs typeface="Calibri" panose="020F0502020204030204" pitchFamily="34" charset="0"/>
              </a:rPr>
              <a:t>criteria</a:t>
            </a:r>
            <a:endParaRPr lang="it-IT" sz="2400" b="1" i="1" dirty="0">
              <a:latin typeface="Calibri" panose="020F0502020204030204" pitchFamily="34" charset="0"/>
              <a:cs typeface="Calibri" panose="020F0502020204030204" pitchFamily="34" charset="0"/>
            </a:endParaRPr>
          </a:p>
          <a:p>
            <a:pPr algn="just" eaLnBrk="1" hangingPunct="1">
              <a:defRPr/>
            </a:pPr>
            <a:r>
              <a:rPr lang="en-US" u="none" dirty="0">
                <a:latin typeface="Calibri" panose="020F0502020204030204" pitchFamily="34" charset="0"/>
                <a:cs typeface="Calibri" panose="020F0502020204030204" pitchFamily="34" charset="0"/>
              </a:rPr>
              <a:t>Departments Committee’s assessment of (maximum </a:t>
            </a:r>
            <a:r>
              <a:rPr lang="en-US" u="none" dirty="0">
                <a:highlight>
                  <a:srgbClr val="FFFF00"/>
                </a:highlight>
                <a:latin typeface="Calibri" panose="020F0502020204030204" pitchFamily="34" charset="0"/>
                <a:cs typeface="Calibri" panose="020F0502020204030204" pitchFamily="34" charset="0"/>
              </a:rPr>
              <a:t>40 points</a:t>
            </a:r>
            <a:r>
              <a:rPr lang="en-US" u="none" dirty="0">
                <a:latin typeface="Calibri" panose="020F0502020204030204" pitchFamily="34" charset="0"/>
                <a:cs typeface="Calibri" panose="020F0502020204030204" pitchFamily="34" charset="0"/>
              </a:rPr>
              <a:t>):</a:t>
            </a:r>
          </a:p>
          <a:p>
            <a:pPr algn="just" eaLnBrk="1" hangingPunct="1">
              <a:defRPr/>
            </a:pPr>
            <a:endParaRPr lang="en-US" u="none" dirty="0">
              <a:latin typeface="Calibri" panose="020F0502020204030204" pitchFamily="34" charset="0"/>
              <a:cs typeface="Calibri" panose="020F0502020204030204" pitchFamily="34" charset="0"/>
            </a:endParaRPr>
          </a:p>
          <a:p>
            <a:pPr marL="457200" indent="-457200" algn="just" eaLnBrk="1" hangingPunct="1">
              <a:buFontTx/>
              <a:buAutoNum type="arabicParenR"/>
              <a:defRPr/>
            </a:pPr>
            <a:r>
              <a:rPr lang="en-US" u="none" dirty="0">
                <a:latin typeface="Calibri" panose="020F0502020204030204" pitchFamily="34" charset="0"/>
                <a:cs typeface="Calibri" panose="020F0502020204030204" pitchFamily="34" charset="0"/>
              </a:rPr>
              <a:t> </a:t>
            </a:r>
            <a:r>
              <a:rPr lang="en-US" b="1" u="none" dirty="0">
                <a:latin typeface="Calibri" panose="020F0502020204030204" pitchFamily="34" charset="0"/>
                <a:cs typeface="Calibri" panose="020F0502020204030204" pitchFamily="34" charset="0"/>
              </a:rPr>
              <a:t>traineeship project content </a:t>
            </a:r>
            <a:r>
              <a:rPr lang="en-US" u="none" dirty="0">
                <a:latin typeface="Calibri" panose="020F0502020204030204" pitchFamily="34" charset="0"/>
                <a:cs typeface="Calibri" panose="020F0502020204030204" pitchFamily="34" charset="0"/>
              </a:rPr>
              <a:t>(contained in the company agreement form) and its relevance to the candidate’s study curriculum, reasons for doing the traineeship,  language proficiency any other factors mentioned by the student in his/her application </a:t>
            </a:r>
          </a:p>
          <a:p>
            <a:pPr marL="457200" indent="-457200" algn="just" eaLnBrk="1" hangingPunct="1">
              <a:buFontTx/>
              <a:buAutoNum type="arabicParenR"/>
              <a:defRPr/>
            </a:pPr>
            <a:endParaRPr lang="en-US" u="none" dirty="0">
              <a:latin typeface="Calibri" panose="020F0502020204030204" pitchFamily="34" charset="0"/>
              <a:cs typeface="Calibri" panose="020F0502020204030204" pitchFamily="34" charset="0"/>
            </a:endParaRPr>
          </a:p>
          <a:p>
            <a:pPr marL="457200" indent="-457200" algn="just" eaLnBrk="1" hangingPunct="1">
              <a:buFontTx/>
              <a:buAutoNum type="arabicParenR"/>
              <a:defRPr/>
            </a:pPr>
            <a:r>
              <a:rPr lang="en-US" u="none" dirty="0">
                <a:latin typeface="Calibri" panose="020F0502020204030204" pitchFamily="34" charset="0"/>
                <a:cs typeface="Calibri" panose="020F0502020204030204" pitchFamily="34" charset="0"/>
              </a:rPr>
              <a:t>Educational</a:t>
            </a:r>
            <a:r>
              <a:rPr lang="en-US" b="1" u="none" dirty="0">
                <a:latin typeface="Calibri" panose="020F0502020204030204" pitchFamily="34" charset="0"/>
                <a:cs typeface="Calibri" panose="020F0502020204030204" pitchFamily="34" charset="0"/>
              </a:rPr>
              <a:t> career assessment </a:t>
            </a:r>
            <a:r>
              <a:rPr lang="en-US" u="none" dirty="0">
                <a:latin typeface="Calibri" panose="020F0502020204030204" pitchFamily="34" charset="0"/>
                <a:cs typeface="Calibri" panose="020F0502020204030204" pitchFamily="34" charset="0"/>
              </a:rPr>
              <a:t>(maximum </a:t>
            </a:r>
            <a:r>
              <a:rPr lang="en-US" u="none" dirty="0">
                <a:highlight>
                  <a:srgbClr val="FFFF00"/>
                </a:highlight>
                <a:latin typeface="Calibri" panose="020F0502020204030204" pitchFamily="34" charset="0"/>
                <a:cs typeface="Calibri" panose="020F0502020204030204" pitchFamily="34" charset="0"/>
              </a:rPr>
              <a:t>60 points</a:t>
            </a:r>
            <a:r>
              <a:rPr lang="en-US" u="none" dirty="0">
                <a:latin typeface="Calibri" panose="020F0502020204030204" pitchFamily="34" charset="0"/>
                <a:cs typeface="Calibri" panose="020F0502020204030204" pitchFamily="34" charset="0"/>
              </a:rPr>
              <a:t>) based on regularity of study and credits</a:t>
            </a:r>
          </a:p>
          <a:p>
            <a:pPr algn="just" eaLnBrk="1" hangingPunct="1">
              <a:defRPr/>
            </a:pPr>
            <a:endParaRPr lang="en-US" b="1" u="none" dirty="0">
              <a:latin typeface="Calibri" panose="020F0502020204030204" pitchFamily="34" charset="0"/>
              <a:cs typeface="Calibri" panose="020F0502020204030204" pitchFamily="34" charset="0"/>
            </a:endParaRPr>
          </a:p>
          <a:p>
            <a:pPr algn="just" eaLnBrk="1" hangingPunct="1">
              <a:defRPr/>
            </a:pPr>
            <a:r>
              <a:rPr lang="en-US" u="none" dirty="0">
                <a:latin typeface="Calibri" panose="020F0502020204030204" pitchFamily="34" charset="0"/>
                <a:cs typeface="Calibri" panose="020F0502020204030204" pitchFamily="34" charset="0"/>
              </a:rPr>
              <a:t>All students must promptly check the data in the Studenti Online application concerning their own educational career, to ensure that all completed learning activities and </a:t>
            </a:r>
            <a:r>
              <a:rPr lang="en-US" b="1" u="none" dirty="0">
                <a:latin typeface="Calibri" panose="020F0502020204030204" pitchFamily="34" charset="0"/>
                <a:cs typeface="Calibri" panose="020F0502020204030204" pitchFamily="34" charset="0"/>
              </a:rPr>
              <a:t>exams have been recorded </a:t>
            </a:r>
            <a:r>
              <a:rPr lang="en-US" u="none" dirty="0">
                <a:latin typeface="Calibri" panose="020F0502020204030204" pitchFamily="34" charset="0"/>
                <a:cs typeface="Calibri" panose="020F0502020204030204" pitchFamily="34" charset="0"/>
              </a:rPr>
              <a:t>as at </a:t>
            </a:r>
            <a:r>
              <a:rPr lang="en-US" b="1" u="none" dirty="0">
                <a:latin typeface="Calibri" panose="020F0502020204030204" pitchFamily="34" charset="0"/>
                <a:cs typeface="Calibri" panose="020F0502020204030204" pitchFamily="34" charset="0"/>
              </a:rPr>
              <a:t>29 May 2024 </a:t>
            </a:r>
            <a:r>
              <a:rPr lang="en-US" u="none" dirty="0">
                <a:latin typeface="Calibri" panose="020F0502020204030204" pitchFamily="34" charset="0"/>
                <a:cs typeface="Calibri" panose="020F0502020204030204" pitchFamily="34" charset="0"/>
              </a:rPr>
              <a:t>and can be used for the purposes of calculating their educational career evaluation scores.</a:t>
            </a:r>
            <a:endParaRPr lang="en-GB" dirty="0">
              <a:latin typeface="Calibri" panose="020F0502020204030204" pitchFamily="34" charset="0"/>
              <a:cs typeface="Calibri" panose="020F0502020204030204" pitchFamily="34" charset="0"/>
            </a:endParaRPr>
          </a:p>
        </p:txBody>
      </p:sp>
      <p:sp>
        <p:nvSpPr>
          <p:cNvPr id="3" name="Rectangle 2"/>
          <p:cNvSpPr txBox="1">
            <a:spLocks noChangeArrowheads="1"/>
          </p:cNvSpPr>
          <p:nvPr/>
        </p:nvSpPr>
        <p:spPr bwMode="auto">
          <a:xfrm>
            <a:off x="395288" y="260350"/>
            <a:ext cx="8229600"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it-IT" altLang="it-IT" u="none" kern="0" dirty="0">
                <a:solidFill>
                  <a:srgbClr val="000000"/>
                </a:solidFill>
              </a:rPr>
              <a:t>Erasmus+ </a:t>
            </a:r>
            <a:r>
              <a:rPr lang="it-IT" altLang="it-IT" u="none" kern="0" dirty="0" err="1">
                <a:solidFill>
                  <a:srgbClr val="000000"/>
                </a:solidFill>
              </a:rPr>
              <a:t>Traineeship</a:t>
            </a:r>
            <a:endParaRPr lang="it-IT" altLang="it-IT" u="none" kern="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395288" y="260350"/>
            <a:ext cx="8229600"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it-IT" altLang="it-IT" u="none" kern="0" dirty="0">
                <a:solidFill>
                  <a:srgbClr val="000000"/>
                </a:solidFill>
              </a:rPr>
              <a:t>Erasmus+ </a:t>
            </a:r>
            <a:r>
              <a:rPr lang="it-IT" altLang="it-IT" u="none" kern="0" dirty="0" err="1">
                <a:solidFill>
                  <a:srgbClr val="000000"/>
                </a:solidFill>
              </a:rPr>
              <a:t>Traineeship</a:t>
            </a:r>
            <a:endParaRPr lang="it-IT" altLang="it-IT" u="none" kern="0" dirty="0"/>
          </a:p>
        </p:txBody>
      </p:sp>
      <p:sp>
        <p:nvSpPr>
          <p:cNvPr id="20483" name="Rettangolo 2"/>
          <p:cNvSpPr>
            <a:spLocks noChangeArrowheads="1"/>
          </p:cNvSpPr>
          <p:nvPr/>
        </p:nvSpPr>
        <p:spPr bwMode="auto">
          <a:xfrm>
            <a:off x="395288" y="1196752"/>
            <a:ext cx="7921128" cy="4616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u="sng">
                <a:solidFill>
                  <a:schemeClr val="tx1"/>
                </a:solidFill>
                <a:latin typeface="Arial" panose="020B0604020202020204" pitchFamily="34" charset="0"/>
              </a:defRPr>
            </a:lvl1pPr>
            <a:lvl2pPr marL="742950" indent="-285750">
              <a:defRPr u="sng">
                <a:solidFill>
                  <a:schemeClr val="tx1"/>
                </a:solidFill>
                <a:latin typeface="Arial" panose="020B0604020202020204" pitchFamily="34" charset="0"/>
              </a:defRPr>
            </a:lvl2pPr>
            <a:lvl3pPr marL="1143000" indent="-228600">
              <a:defRPr u="sng">
                <a:solidFill>
                  <a:schemeClr val="tx1"/>
                </a:solidFill>
                <a:latin typeface="Arial" panose="020B0604020202020204" pitchFamily="34" charset="0"/>
              </a:defRPr>
            </a:lvl3pPr>
            <a:lvl4pPr marL="1600200" indent="-228600">
              <a:defRPr u="sng">
                <a:solidFill>
                  <a:schemeClr val="tx1"/>
                </a:solidFill>
                <a:latin typeface="Arial" panose="020B0604020202020204" pitchFamily="34" charset="0"/>
              </a:defRPr>
            </a:lvl4pPr>
            <a:lvl5pPr marL="2057400" indent="-228600">
              <a:defRPr u="sng">
                <a:solidFill>
                  <a:schemeClr val="tx1"/>
                </a:solidFill>
                <a:latin typeface="Arial" panose="020B0604020202020204" pitchFamily="34" charset="0"/>
              </a:defRPr>
            </a:lvl5pPr>
            <a:lvl6pPr marL="2514600" indent="-228600" eaLnBrk="0" fontAlgn="base" hangingPunct="0">
              <a:spcBef>
                <a:spcPct val="0"/>
              </a:spcBef>
              <a:spcAft>
                <a:spcPct val="0"/>
              </a:spcAft>
              <a:defRPr u="sng">
                <a:solidFill>
                  <a:schemeClr val="tx1"/>
                </a:solidFill>
                <a:latin typeface="Arial" panose="020B0604020202020204" pitchFamily="34" charset="0"/>
              </a:defRPr>
            </a:lvl6pPr>
            <a:lvl7pPr marL="2971800" indent="-228600" eaLnBrk="0" fontAlgn="base" hangingPunct="0">
              <a:spcBef>
                <a:spcPct val="0"/>
              </a:spcBef>
              <a:spcAft>
                <a:spcPct val="0"/>
              </a:spcAft>
              <a:defRPr u="sng">
                <a:solidFill>
                  <a:schemeClr val="tx1"/>
                </a:solidFill>
                <a:latin typeface="Arial" panose="020B0604020202020204" pitchFamily="34" charset="0"/>
              </a:defRPr>
            </a:lvl7pPr>
            <a:lvl8pPr marL="3429000" indent="-228600" eaLnBrk="0" fontAlgn="base" hangingPunct="0">
              <a:spcBef>
                <a:spcPct val="0"/>
              </a:spcBef>
              <a:spcAft>
                <a:spcPct val="0"/>
              </a:spcAft>
              <a:defRPr u="sng">
                <a:solidFill>
                  <a:schemeClr val="tx1"/>
                </a:solidFill>
                <a:latin typeface="Arial" panose="020B0604020202020204" pitchFamily="34" charset="0"/>
              </a:defRPr>
            </a:lvl8pPr>
            <a:lvl9pPr marL="3886200" indent="-228600" eaLnBrk="0" fontAlgn="base" hangingPunct="0">
              <a:spcBef>
                <a:spcPct val="0"/>
              </a:spcBef>
              <a:spcAft>
                <a:spcPct val="0"/>
              </a:spcAft>
              <a:defRPr u="sng">
                <a:solidFill>
                  <a:schemeClr val="tx1"/>
                </a:solidFill>
                <a:latin typeface="Arial" panose="020B0604020202020204" pitchFamily="34" charset="0"/>
              </a:defRPr>
            </a:lvl9pPr>
          </a:lstStyle>
          <a:p>
            <a:pPr algn="just"/>
            <a:r>
              <a:rPr lang="it-IT" altLang="it-IT" sz="2400" b="1" i="1" dirty="0" err="1">
                <a:latin typeface="Calibri" panose="020F0502020204030204" pitchFamily="34" charset="0"/>
                <a:cs typeface="Calibri" panose="020F0502020204030204" pitchFamily="34" charset="0"/>
              </a:rPr>
              <a:t>Potential</a:t>
            </a:r>
            <a:r>
              <a:rPr lang="it-IT" altLang="it-IT" sz="2400" b="1" i="1" dirty="0">
                <a:latin typeface="Calibri" panose="020F0502020204030204" pitchFamily="34" charset="0"/>
                <a:cs typeface="Calibri" panose="020F0502020204030204" pitchFamily="34" charset="0"/>
              </a:rPr>
              <a:t> Host </a:t>
            </a:r>
            <a:r>
              <a:rPr lang="it-IT" altLang="it-IT" sz="2400" b="1" i="1" dirty="0" err="1">
                <a:latin typeface="Calibri" panose="020F0502020204030204" pitchFamily="34" charset="0"/>
                <a:cs typeface="Calibri" panose="020F0502020204030204" pitchFamily="34" charset="0"/>
              </a:rPr>
              <a:t>Organizations</a:t>
            </a:r>
            <a:endParaRPr lang="it-IT" altLang="it-IT" sz="2400" b="1" i="1" dirty="0">
              <a:latin typeface="Calibri" panose="020F0502020204030204" pitchFamily="34" charset="0"/>
              <a:cs typeface="Calibri" panose="020F0502020204030204" pitchFamily="34" charset="0"/>
            </a:endParaRPr>
          </a:p>
          <a:p>
            <a:pPr lvl="1" algn="just"/>
            <a:r>
              <a:rPr lang="en-US" altLang="it-IT" i="1" u="none" dirty="0">
                <a:latin typeface="Calibri" panose="020F0502020204030204" pitchFamily="34" charset="0"/>
                <a:cs typeface="Calibri" panose="020F0502020204030204" pitchFamily="34" charset="0"/>
              </a:rPr>
              <a:t>“any public or private organization active on the </a:t>
            </a:r>
            <a:r>
              <a:rPr lang="en-US" altLang="it-IT" i="1" u="none" dirty="0" err="1">
                <a:latin typeface="Calibri" panose="020F0502020204030204" pitchFamily="34" charset="0"/>
                <a:cs typeface="Calibri" panose="020F0502020204030204" pitchFamily="34" charset="0"/>
              </a:rPr>
              <a:t>labour</a:t>
            </a:r>
            <a:r>
              <a:rPr lang="en-US" altLang="it-IT" i="1" u="none" dirty="0">
                <a:latin typeface="Calibri" panose="020F0502020204030204" pitchFamily="34" charset="0"/>
                <a:cs typeface="Calibri" panose="020F0502020204030204" pitchFamily="34" charset="0"/>
              </a:rPr>
              <a:t> market or in sectors such as education, training, youth, research and innovation”.</a:t>
            </a:r>
          </a:p>
          <a:p>
            <a:pPr marL="285750" indent="-285750" algn="just">
              <a:buFont typeface="Arial" panose="020B0604020202020204" pitchFamily="34" charset="0"/>
              <a:buChar char="•"/>
            </a:pPr>
            <a:r>
              <a:rPr lang="en-US" altLang="it-IT" u="none" dirty="0">
                <a:latin typeface="Calibri" panose="020F0502020204030204" pitchFamily="34" charset="0"/>
                <a:cs typeface="Calibri" panose="020F0502020204030204" pitchFamily="34" charset="0"/>
              </a:rPr>
              <a:t>That definition includes </a:t>
            </a:r>
            <a:r>
              <a:rPr lang="en-US" altLang="it-IT" b="1" u="none" dirty="0">
                <a:latin typeface="Calibri" panose="020F0502020204030204" pitchFamily="34" charset="0"/>
                <a:cs typeface="Calibri" panose="020F0502020204030204" pitchFamily="34" charset="0"/>
              </a:rPr>
              <a:t>public and private companies (including social enterprises), training centers, schools (where students act as assistants abroad), universities and research centers, nonprofits, associations, NGOs, and other organizations. </a:t>
            </a:r>
          </a:p>
          <a:p>
            <a:pPr marL="285750" indent="-285750" algn="just">
              <a:buFont typeface="Arial" panose="020B0604020202020204" pitchFamily="34" charset="0"/>
              <a:buChar char="•"/>
            </a:pPr>
            <a:r>
              <a:rPr lang="en-US" altLang="it-IT" u="none" dirty="0">
                <a:latin typeface="Calibri" panose="020F0502020204030204" pitchFamily="34" charset="0"/>
                <a:cs typeface="Calibri" panose="020F0502020204030204" pitchFamily="34" charset="0"/>
              </a:rPr>
              <a:t>If the traineeship is done at an institute of higher education (e.g., a university laboratory, university library, etc.), the activity must consist of vocational training and NOT study, and the training activity must be clearly stated in the work plan.</a:t>
            </a:r>
          </a:p>
          <a:p>
            <a:pPr marL="285750" indent="-285750" algn="just">
              <a:buFont typeface="Arial" panose="020B0604020202020204" pitchFamily="34" charset="0"/>
              <a:buChar char="•"/>
            </a:pPr>
            <a:r>
              <a:rPr lang="en-US" altLang="it-IT" b="1" u="none" dirty="0">
                <a:latin typeface="Calibri" panose="020F0502020204030204" pitchFamily="34" charset="0"/>
                <a:cs typeface="Calibri" panose="020F0502020204030204" pitchFamily="34" charset="0"/>
              </a:rPr>
              <a:t>The following are NOT eligible as traineeship hosts:</a:t>
            </a:r>
          </a:p>
          <a:p>
            <a:pPr marL="285750" algn="just">
              <a:buFont typeface="Wingdings" panose="05000000000000000000" pitchFamily="2" charset="2"/>
              <a:buChar char="Ø"/>
            </a:pPr>
            <a:r>
              <a:rPr lang="en-US" altLang="it-IT" u="none" dirty="0">
                <a:latin typeface="Calibri" panose="020F0502020204030204" pitchFamily="34" charset="0"/>
                <a:cs typeface="Calibri" panose="020F0502020204030204" pitchFamily="34" charset="0"/>
              </a:rPr>
              <a:t> EU institutions and other EU bodies including specialist agencies. For a complete list: </a:t>
            </a:r>
            <a:r>
              <a:rPr lang="en-US" altLang="it-IT" u="none" dirty="0">
                <a:latin typeface="Calibri" panose="020F0502020204030204" pitchFamily="34" charset="0"/>
                <a:cs typeface="Calibri" panose="020F0502020204030204" pitchFamily="34" charset="0"/>
                <a:hlinkClick r:id="rId2"/>
              </a:rPr>
              <a:t>http://europa.eu/about-eu/institutions-bodies/index_en.htm</a:t>
            </a:r>
            <a:r>
              <a:rPr lang="en-US" altLang="it-IT" u="none" dirty="0">
                <a:latin typeface="Calibri" panose="020F0502020204030204" pitchFamily="34" charset="0"/>
                <a:cs typeface="Calibri" panose="020F0502020204030204" pitchFamily="34" charset="0"/>
              </a:rPr>
              <a:t>;</a:t>
            </a:r>
          </a:p>
          <a:p>
            <a:pPr marL="285750" algn="just">
              <a:buFont typeface="Wingdings" panose="05000000000000000000" pitchFamily="2" charset="2"/>
              <a:buChar char="Ø"/>
            </a:pPr>
            <a:r>
              <a:rPr lang="en-US" altLang="it-IT" u="none" dirty="0">
                <a:latin typeface="Calibri" panose="020F0502020204030204" pitchFamily="34" charset="0"/>
                <a:cs typeface="Calibri" panose="020F0502020204030204" pitchFamily="34" charset="0"/>
              </a:rPr>
              <a:t> </a:t>
            </a:r>
            <a:r>
              <a:rPr lang="en-US" altLang="it-IT" u="none" dirty="0" err="1">
                <a:latin typeface="Calibri" panose="020F0502020204030204" pitchFamily="34" charset="0"/>
                <a:cs typeface="Calibri" panose="020F0502020204030204" pitchFamily="34" charset="0"/>
              </a:rPr>
              <a:t>Organisations</a:t>
            </a:r>
            <a:r>
              <a:rPr lang="en-US" altLang="it-IT" u="none" dirty="0">
                <a:latin typeface="Calibri" panose="020F0502020204030204" pitchFamily="34" charset="0"/>
                <a:cs typeface="Calibri" panose="020F0502020204030204" pitchFamily="34" charset="0"/>
              </a:rPr>
              <a:t> operating EU Programmes (to avoid conflicts of interest and/or double funding).</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97868" y="1569602"/>
            <a:ext cx="7946540" cy="5155257"/>
          </a:xfrm>
          <a:prstGeom prst="rect">
            <a:avLst/>
          </a:prstGeom>
        </p:spPr>
        <p:txBody>
          <a:bodyPr wrap="square">
            <a:spAutoFit/>
          </a:bodyPr>
          <a:lstStyle/>
          <a:p>
            <a:pPr eaLnBrk="1" hangingPunct="1">
              <a:defRPr/>
            </a:pPr>
            <a:r>
              <a:rPr lang="it-IT" sz="2400" b="1" i="1" dirty="0">
                <a:latin typeface="Calibri" panose="020F0502020204030204" pitchFamily="34" charset="0"/>
                <a:cs typeface="Calibri" panose="020F0502020204030204" pitchFamily="34" charset="0"/>
              </a:rPr>
              <a:t>How to </a:t>
            </a:r>
            <a:r>
              <a:rPr lang="it-IT" sz="2400" b="1" i="1" dirty="0" err="1">
                <a:latin typeface="Calibri" panose="020F0502020204030204" pitchFamily="34" charset="0"/>
                <a:cs typeface="Calibri" panose="020F0502020204030204" pitchFamily="34" charset="0"/>
              </a:rPr>
              <a:t>find</a:t>
            </a:r>
            <a:r>
              <a:rPr lang="it-IT" sz="2400" b="1" i="1" dirty="0">
                <a:latin typeface="Calibri" panose="020F0502020204030204" pitchFamily="34" charset="0"/>
                <a:cs typeface="Calibri" panose="020F0502020204030204" pitchFamily="34" charset="0"/>
              </a:rPr>
              <a:t> a company</a:t>
            </a:r>
            <a:endParaRPr lang="en-US" sz="2400" b="1" i="1" dirty="0">
              <a:latin typeface="Calibri" panose="020F0502020204030204" pitchFamily="34" charset="0"/>
              <a:cs typeface="Calibri" panose="020F0502020204030204" pitchFamily="34" charset="0"/>
            </a:endParaRPr>
          </a:p>
          <a:p>
            <a:pPr marL="285750" indent="-285750" algn="just" eaLnBrk="1" hangingPunct="1">
              <a:buFont typeface="Arial" panose="020B0604020202020204" pitchFamily="34" charset="0"/>
              <a:buChar char="•"/>
              <a:defRPr/>
            </a:pPr>
            <a:r>
              <a:rPr lang="en-US" u="none" dirty="0">
                <a:latin typeface="Calibri" panose="020F0502020204030204" pitchFamily="34" charset="0"/>
                <a:cs typeface="Calibri" panose="020F0502020204030204" pitchFamily="34" charset="0"/>
              </a:rPr>
              <a:t>It is actually a </a:t>
            </a:r>
            <a:r>
              <a:rPr lang="en-US" b="1" u="none" dirty="0">
                <a:latin typeface="Calibri" panose="020F0502020204030204" pitchFamily="34" charset="0"/>
                <a:cs typeface="Calibri" panose="020F0502020204030204" pitchFamily="34" charset="0"/>
              </a:rPr>
              <a:t>job search</a:t>
            </a:r>
            <a:r>
              <a:rPr lang="en-US" u="none" dirty="0">
                <a:latin typeface="Calibri" panose="020F0502020204030204" pitchFamily="34" charset="0"/>
                <a:cs typeface="Calibri" panose="020F0502020204030204" pitchFamily="34" charset="0"/>
              </a:rPr>
              <a:t>. Candidates must:</a:t>
            </a:r>
          </a:p>
          <a:p>
            <a:pPr marL="742950" lvl="1" indent="-285750" algn="just" eaLnBrk="1" hangingPunct="1">
              <a:buFont typeface="Wingdings" panose="05000000000000000000" pitchFamily="2" charset="2"/>
              <a:buChar char="q"/>
              <a:defRPr/>
            </a:pPr>
            <a:r>
              <a:rPr lang="en-US" u="none" dirty="0">
                <a:latin typeface="Calibri" panose="020F0502020204030204" pitchFamily="34" charset="0"/>
                <a:cs typeface="Calibri" panose="020F0502020204030204" pitchFamily="34" charset="0"/>
              </a:rPr>
              <a:t>define in what field they want to carry out the </a:t>
            </a:r>
            <a:r>
              <a:rPr lang="en-US" b="1" u="none" dirty="0">
                <a:latin typeface="Calibri" panose="020F0502020204030204" pitchFamily="34" charset="0"/>
                <a:cs typeface="Calibri" panose="020F0502020204030204" pitchFamily="34" charset="0"/>
              </a:rPr>
              <a:t>traineeship</a:t>
            </a:r>
            <a:r>
              <a:rPr lang="en-US" u="none" dirty="0">
                <a:latin typeface="Calibri" panose="020F0502020204030204" pitchFamily="34" charset="0"/>
                <a:cs typeface="Calibri" panose="020F0502020204030204" pitchFamily="34" charset="0"/>
              </a:rPr>
              <a:t>, what </a:t>
            </a:r>
            <a:r>
              <a:rPr lang="en-US" b="1" u="none" dirty="0">
                <a:latin typeface="Calibri" panose="020F0502020204030204" pitchFamily="34" charset="0"/>
                <a:cs typeface="Calibri" panose="020F0502020204030204" pitchFamily="34" charset="0"/>
              </a:rPr>
              <a:t>language</a:t>
            </a:r>
            <a:r>
              <a:rPr lang="en-US" u="none" dirty="0">
                <a:latin typeface="Calibri" panose="020F0502020204030204" pitchFamily="34" charset="0"/>
                <a:cs typeface="Calibri" panose="020F0502020204030204" pitchFamily="34" charset="0"/>
              </a:rPr>
              <a:t> skills they have, what professional </a:t>
            </a:r>
            <a:r>
              <a:rPr lang="en-US" b="1" u="none" dirty="0">
                <a:latin typeface="Calibri" panose="020F0502020204030204" pitchFamily="34" charset="0"/>
                <a:cs typeface="Calibri" panose="020F0502020204030204" pitchFamily="34" charset="0"/>
              </a:rPr>
              <a:t>ambitions/interests</a:t>
            </a:r>
            <a:r>
              <a:rPr lang="en-US" u="none" dirty="0">
                <a:latin typeface="Calibri" panose="020F0502020204030204" pitchFamily="34" charset="0"/>
                <a:cs typeface="Calibri" panose="020F0502020204030204" pitchFamily="34" charset="0"/>
              </a:rPr>
              <a:t> they have, in which countries they would like to go. </a:t>
            </a:r>
          </a:p>
          <a:p>
            <a:pPr marL="742950" lvl="1" indent="-285750" algn="just" eaLnBrk="1" hangingPunct="1">
              <a:buFont typeface="Wingdings" panose="05000000000000000000" pitchFamily="2" charset="2"/>
              <a:buChar char="q"/>
              <a:defRPr/>
            </a:pPr>
            <a:r>
              <a:rPr lang="en-US" u="none" dirty="0">
                <a:latin typeface="Calibri" panose="020F0502020204030204" pitchFamily="34" charset="0"/>
                <a:cs typeface="Calibri" panose="020F0502020204030204" pitchFamily="34" charset="0"/>
              </a:rPr>
              <a:t>research host organizations that fit their interests. Contact the host organizations directly with a </a:t>
            </a:r>
            <a:r>
              <a:rPr lang="en-US" b="1" u="none" dirty="0">
                <a:latin typeface="Calibri" panose="020F0502020204030204" pitchFamily="34" charset="0"/>
                <a:cs typeface="Calibri" panose="020F0502020204030204" pitchFamily="34" charset="0"/>
              </a:rPr>
              <a:t>CV</a:t>
            </a:r>
            <a:r>
              <a:rPr lang="en-US" u="none" dirty="0">
                <a:latin typeface="Calibri" panose="020F0502020204030204" pitchFamily="34" charset="0"/>
                <a:cs typeface="Calibri" panose="020F0502020204030204" pitchFamily="34" charset="0"/>
              </a:rPr>
              <a:t>, a specific </a:t>
            </a:r>
            <a:r>
              <a:rPr lang="en-US" b="1" u="none" dirty="0">
                <a:latin typeface="Calibri" panose="020F0502020204030204" pitchFamily="34" charset="0"/>
                <a:cs typeface="Calibri" panose="020F0502020204030204" pitchFamily="34" charset="0"/>
              </a:rPr>
              <a:t>letter of motivation </a:t>
            </a:r>
            <a:r>
              <a:rPr lang="en-US" u="none" dirty="0">
                <a:latin typeface="Calibri" panose="020F0502020204030204" pitchFamily="34" charset="0"/>
                <a:cs typeface="Calibri" panose="020F0502020204030204" pitchFamily="34" charset="0"/>
              </a:rPr>
              <a:t>(specifying the required period) and the description in </a:t>
            </a:r>
            <a:r>
              <a:rPr lang="en-US" b="1" u="none" dirty="0">
                <a:latin typeface="Calibri" panose="020F0502020204030204" pitchFamily="34" charset="0"/>
                <a:cs typeface="Calibri" panose="020F0502020204030204" pitchFamily="34" charset="0"/>
              </a:rPr>
              <a:t>English</a:t>
            </a:r>
            <a:r>
              <a:rPr lang="en-US" u="none" dirty="0">
                <a:latin typeface="Calibri" panose="020F0502020204030204" pitchFamily="34" charset="0"/>
                <a:cs typeface="Calibri" panose="020F0502020204030204" pitchFamily="34" charset="0"/>
              </a:rPr>
              <a:t> for the host organizations of the Erasmus+ program (this document is online among the documents useful to search for a traineeship independently)</a:t>
            </a:r>
            <a:endParaRPr lang="en-GB" u="none" dirty="0">
              <a:latin typeface="Calibri" panose="020F0502020204030204" pitchFamily="34" charset="0"/>
              <a:cs typeface="Calibri" panose="020F0502020204030204" pitchFamily="34" charset="0"/>
            </a:endParaRPr>
          </a:p>
          <a:p>
            <a:pPr algn="just"/>
            <a:endParaRPr lang="en-US" u="none" dirty="0">
              <a:latin typeface="Calibri" panose="020F0502020204030204" pitchFamily="34" charset="0"/>
              <a:cs typeface="Calibri" panose="020F0502020204030204" pitchFamily="34" charset="0"/>
            </a:endParaRPr>
          </a:p>
          <a:p>
            <a:pPr algn="just"/>
            <a:r>
              <a:rPr lang="en-US" u="none" dirty="0">
                <a:latin typeface="Calibri" panose="020F0502020204030204" pitchFamily="34" charset="0"/>
                <a:cs typeface="Calibri" panose="020F0502020204030204" pitchFamily="34" charset="0"/>
              </a:rPr>
              <a:t>Other tips:</a:t>
            </a:r>
          </a:p>
          <a:p>
            <a:pPr marL="285750" indent="-285750" algn="just">
              <a:buFont typeface="Wingdings" panose="05000000000000000000" pitchFamily="2" charset="2"/>
              <a:buChar char="q"/>
            </a:pPr>
            <a:r>
              <a:rPr lang="en-US" u="none" dirty="0">
                <a:latin typeface="Calibri" panose="020F0502020204030204" pitchFamily="34" charset="0"/>
                <a:cs typeface="Calibri" panose="020F0502020204030204" pitchFamily="34" charset="0"/>
              </a:rPr>
              <a:t>ask </a:t>
            </a:r>
            <a:r>
              <a:rPr lang="en-US" b="1" u="none" dirty="0">
                <a:latin typeface="Calibri" panose="020F0502020204030204" pitchFamily="34" charset="0"/>
                <a:cs typeface="Calibri" panose="020F0502020204030204" pitchFamily="34" charset="0"/>
              </a:rPr>
              <a:t>Professors</a:t>
            </a:r>
            <a:r>
              <a:rPr lang="en-US" u="none" dirty="0">
                <a:latin typeface="Calibri" panose="020F0502020204030204" pitchFamily="34" charset="0"/>
                <a:cs typeface="Calibri" panose="020F0502020204030204" pitchFamily="34" charset="0"/>
              </a:rPr>
              <a:t> for some contacts or guidance</a:t>
            </a:r>
          </a:p>
          <a:p>
            <a:pPr marL="285750" indent="-285750" algn="just">
              <a:buFont typeface="Wingdings" panose="05000000000000000000" pitchFamily="2" charset="2"/>
              <a:buChar char="q"/>
            </a:pPr>
            <a:r>
              <a:rPr lang="en-US" u="none" dirty="0">
                <a:latin typeface="Calibri" panose="020F0502020204030204" pitchFamily="34" charset="0"/>
                <a:cs typeface="Calibri" panose="020F0502020204030204" pitchFamily="34" charset="0"/>
              </a:rPr>
              <a:t>turn to the </a:t>
            </a:r>
            <a:r>
              <a:rPr lang="en-US" b="1" u="none" dirty="0" err="1">
                <a:latin typeface="Calibri" panose="020F0502020204030204" pitchFamily="34" charset="0"/>
                <a:cs typeface="Calibri" panose="020F0502020204030204" pitchFamily="34" charset="0"/>
              </a:rPr>
              <a:t>Mobilitas</a:t>
            </a:r>
            <a:r>
              <a:rPr lang="en-US" b="1" u="none" dirty="0">
                <a:latin typeface="Calibri" panose="020F0502020204030204" pitchFamily="34" charset="0"/>
                <a:cs typeface="Calibri" panose="020F0502020204030204" pitchFamily="34" charset="0"/>
              </a:rPr>
              <a:t> Service </a:t>
            </a:r>
            <a:r>
              <a:rPr lang="en-US" u="none" dirty="0">
                <a:latin typeface="Calibri" panose="020F0502020204030204" pitchFamily="34" charset="0"/>
                <a:cs typeface="Calibri" panose="020F0502020204030204" pitchFamily="34" charset="0"/>
              </a:rPr>
              <a:t>(see Annex 3)</a:t>
            </a:r>
          </a:p>
          <a:p>
            <a:pPr marL="285750" indent="-285750" algn="just">
              <a:buFont typeface="Wingdings" panose="05000000000000000000" pitchFamily="2" charset="2"/>
              <a:buChar char="q"/>
            </a:pPr>
            <a:r>
              <a:rPr lang="en-US" u="none" dirty="0">
                <a:latin typeface="Calibri" panose="020F0502020204030204" pitchFamily="34" charset="0"/>
                <a:cs typeface="Calibri" panose="020F0502020204030204" pitchFamily="34" charset="0"/>
              </a:rPr>
              <a:t>consult the </a:t>
            </a:r>
            <a:r>
              <a:rPr lang="en-US" b="1" u="none" dirty="0">
                <a:latin typeface="Calibri" panose="020F0502020204030204" pitchFamily="34" charset="0"/>
                <a:cs typeface="Calibri" panose="020F0502020204030204" pitchFamily="34" charset="0"/>
              </a:rPr>
              <a:t>List of websites for sourcing traineeships </a:t>
            </a:r>
            <a:r>
              <a:rPr lang="en-US" u="none" dirty="0">
                <a:latin typeface="Calibri" panose="020F0502020204030204" pitchFamily="34" charset="0"/>
                <a:cs typeface="Calibri" panose="020F0502020204030204" pitchFamily="34" charset="0"/>
              </a:rPr>
              <a:t>(see Annex 3)</a:t>
            </a:r>
          </a:p>
          <a:p>
            <a:pPr marL="285750" indent="-285750" algn="just">
              <a:buFont typeface="Arial" panose="020B0604020202020204" pitchFamily="34" charset="0"/>
              <a:buChar char="•"/>
            </a:pPr>
            <a:endParaRPr lang="en-GB" u="none" dirty="0">
              <a:latin typeface="Calibri" panose="020F0502020204030204" pitchFamily="34" charset="0"/>
              <a:cs typeface="Calibri" panose="020F0502020204030204" pitchFamily="34" charset="0"/>
            </a:endParaRPr>
          </a:p>
          <a:p>
            <a:pPr algn="just"/>
            <a:endParaRPr lang="it-IT" sz="1700" u="none" dirty="0">
              <a:latin typeface="Arial" charset="0"/>
            </a:endParaRPr>
          </a:p>
          <a:p>
            <a:pPr marL="285750" indent="-285750" eaLnBrk="1" hangingPunct="1">
              <a:buFontTx/>
              <a:buChar char="-"/>
              <a:defRPr/>
            </a:pPr>
            <a:endParaRPr lang="en-GB" dirty="0">
              <a:latin typeface="Arial" charset="0"/>
            </a:endParaRPr>
          </a:p>
        </p:txBody>
      </p:sp>
      <p:sp>
        <p:nvSpPr>
          <p:cNvPr id="3" name="Rectangle 2"/>
          <p:cNvSpPr txBox="1">
            <a:spLocks noChangeArrowheads="1"/>
          </p:cNvSpPr>
          <p:nvPr/>
        </p:nvSpPr>
        <p:spPr bwMode="auto">
          <a:xfrm>
            <a:off x="179512" y="116632"/>
            <a:ext cx="8229600"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it-IT" altLang="it-IT" u="none" kern="0" dirty="0">
                <a:solidFill>
                  <a:srgbClr val="000000"/>
                </a:solidFill>
              </a:rPr>
              <a:t>Erasmus+ </a:t>
            </a:r>
            <a:r>
              <a:rPr lang="it-IT" altLang="it-IT" u="none" kern="0" dirty="0" err="1">
                <a:solidFill>
                  <a:srgbClr val="000000"/>
                </a:solidFill>
              </a:rPr>
              <a:t>Traineeship</a:t>
            </a:r>
            <a:endParaRPr lang="it-IT" altLang="it-IT" u="none" kern="0" dirty="0"/>
          </a:p>
        </p:txBody>
      </p:sp>
    </p:spTree>
    <p:extLst>
      <p:ext uri="{BB962C8B-B14F-4D97-AF65-F5344CB8AC3E}">
        <p14:creationId xmlns:p14="http://schemas.microsoft.com/office/powerpoint/2010/main" val="2401779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ttangolo 1"/>
          <p:cNvSpPr>
            <a:spLocks noChangeArrowheads="1"/>
          </p:cNvSpPr>
          <p:nvPr/>
        </p:nvSpPr>
        <p:spPr bwMode="auto">
          <a:xfrm>
            <a:off x="287177" y="1352244"/>
            <a:ext cx="8569646"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u="sng">
                <a:solidFill>
                  <a:schemeClr val="tx1"/>
                </a:solidFill>
                <a:latin typeface="Arial" panose="020B0604020202020204" pitchFamily="34" charset="0"/>
              </a:defRPr>
            </a:lvl1pPr>
            <a:lvl2pPr marL="742950" indent="-285750">
              <a:defRPr u="sng">
                <a:solidFill>
                  <a:schemeClr val="tx1"/>
                </a:solidFill>
                <a:latin typeface="Arial" panose="020B0604020202020204" pitchFamily="34" charset="0"/>
              </a:defRPr>
            </a:lvl2pPr>
            <a:lvl3pPr marL="1143000" indent="-228600">
              <a:defRPr u="sng">
                <a:solidFill>
                  <a:schemeClr val="tx1"/>
                </a:solidFill>
                <a:latin typeface="Arial" panose="020B0604020202020204" pitchFamily="34" charset="0"/>
              </a:defRPr>
            </a:lvl3pPr>
            <a:lvl4pPr marL="1600200" indent="-228600">
              <a:defRPr u="sng">
                <a:solidFill>
                  <a:schemeClr val="tx1"/>
                </a:solidFill>
                <a:latin typeface="Arial" panose="020B0604020202020204" pitchFamily="34" charset="0"/>
              </a:defRPr>
            </a:lvl4pPr>
            <a:lvl5pPr marL="2057400" indent="-228600">
              <a:defRPr u="sng">
                <a:solidFill>
                  <a:schemeClr val="tx1"/>
                </a:solidFill>
                <a:latin typeface="Arial" panose="020B0604020202020204" pitchFamily="34" charset="0"/>
              </a:defRPr>
            </a:lvl5pPr>
            <a:lvl6pPr marL="2514600" indent="-228600" eaLnBrk="0" fontAlgn="base" hangingPunct="0">
              <a:spcBef>
                <a:spcPct val="0"/>
              </a:spcBef>
              <a:spcAft>
                <a:spcPct val="0"/>
              </a:spcAft>
              <a:defRPr u="sng">
                <a:solidFill>
                  <a:schemeClr val="tx1"/>
                </a:solidFill>
                <a:latin typeface="Arial" panose="020B0604020202020204" pitchFamily="34" charset="0"/>
              </a:defRPr>
            </a:lvl6pPr>
            <a:lvl7pPr marL="2971800" indent="-228600" eaLnBrk="0" fontAlgn="base" hangingPunct="0">
              <a:spcBef>
                <a:spcPct val="0"/>
              </a:spcBef>
              <a:spcAft>
                <a:spcPct val="0"/>
              </a:spcAft>
              <a:defRPr u="sng">
                <a:solidFill>
                  <a:schemeClr val="tx1"/>
                </a:solidFill>
                <a:latin typeface="Arial" panose="020B0604020202020204" pitchFamily="34" charset="0"/>
              </a:defRPr>
            </a:lvl7pPr>
            <a:lvl8pPr marL="3429000" indent="-228600" eaLnBrk="0" fontAlgn="base" hangingPunct="0">
              <a:spcBef>
                <a:spcPct val="0"/>
              </a:spcBef>
              <a:spcAft>
                <a:spcPct val="0"/>
              </a:spcAft>
              <a:defRPr u="sng">
                <a:solidFill>
                  <a:schemeClr val="tx1"/>
                </a:solidFill>
                <a:latin typeface="Arial" panose="020B0604020202020204" pitchFamily="34" charset="0"/>
              </a:defRPr>
            </a:lvl8pPr>
            <a:lvl9pPr marL="3886200" indent="-228600" eaLnBrk="0" fontAlgn="base" hangingPunct="0">
              <a:spcBef>
                <a:spcPct val="0"/>
              </a:spcBef>
              <a:spcAft>
                <a:spcPct val="0"/>
              </a:spcAft>
              <a:defRPr u="sng">
                <a:solidFill>
                  <a:schemeClr val="tx1"/>
                </a:solidFill>
                <a:latin typeface="Arial" panose="020B0604020202020204" pitchFamily="34" charset="0"/>
              </a:defRPr>
            </a:lvl9pPr>
          </a:lstStyle>
          <a:p>
            <a:pPr algn="just" eaLnBrk="1" hangingPunct="1"/>
            <a:r>
              <a:rPr lang="en-GB" altLang="it-IT" sz="1100" u="none" dirty="0">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https://corsi.unibo.it/2cycle/legal-studies/international-mobility-programmes-approval-amendments-and-recognition-of-learning-activities</a:t>
            </a:r>
            <a:r>
              <a:rPr lang="en-GB" altLang="it-IT" sz="1100" u="none" dirty="0">
                <a:latin typeface="Calibri" panose="020F0502020204030204" pitchFamily="34" charset="0"/>
                <a:cs typeface="Calibri" panose="020F0502020204030204" pitchFamily="34" charset="0"/>
              </a:rPr>
              <a:t> </a:t>
            </a:r>
            <a:endParaRPr lang="en-GB" altLang="it-IT" sz="1050" u="none" dirty="0"/>
          </a:p>
        </p:txBody>
      </p:sp>
      <p:sp>
        <p:nvSpPr>
          <p:cNvPr id="3" name="Rectangle 2"/>
          <p:cNvSpPr txBox="1">
            <a:spLocks noChangeArrowheads="1"/>
          </p:cNvSpPr>
          <p:nvPr/>
        </p:nvSpPr>
        <p:spPr bwMode="auto">
          <a:xfrm>
            <a:off x="395288" y="260350"/>
            <a:ext cx="8229600"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it-IT" altLang="it-IT" u="none" kern="0" dirty="0">
                <a:solidFill>
                  <a:srgbClr val="000000"/>
                </a:solidFill>
              </a:rPr>
              <a:t>Erasmus+ </a:t>
            </a:r>
            <a:r>
              <a:rPr lang="it-IT" altLang="it-IT" u="none" kern="0" dirty="0" err="1">
                <a:solidFill>
                  <a:srgbClr val="000000"/>
                </a:solidFill>
              </a:rPr>
              <a:t>Traineeship</a:t>
            </a:r>
            <a:endParaRPr lang="it-IT" altLang="it-IT" u="none" kern="0" dirty="0"/>
          </a:p>
        </p:txBody>
      </p:sp>
      <p:sp>
        <p:nvSpPr>
          <p:cNvPr id="5" name="Freccia in giù 4">
            <a:extLst>
              <a:ext uri="{FF2B5EF4-FFF2-40B4-BE49-F238E27FC236}">
                <a16:creationId xmlns:a16="http://schemas.microsoft.com/office/drawing/2014/main" id="{B3999808-9665-4DB6-9290-174FADF8FE40}"/>
              </a:ext>
            </a:extLst>
          </p:cNvPr>
          <p:cNvSpPr/>
          <p:nvPr/>
        </p:nvSpPr>
        <p:spPr bwMode="auto">
          <a:xfrm rot="3016361">
            <a:off x="7651623" y="5095832"/>
            <a:ext cx="499622" cy="1005812"/>
          </a:xfrm>
          <a:prstGeom prst="downArrow">
            <a:avLst/>
          </a:prstGeom>
          <a:noFill/>
          <a:ln w="57150">
            <a:solidFill>
              <a:srgbClr val="BB2D3F"/>
            </a:solidFill>
            <a:miter lim="800000"/>
            <a:headEnd/>
            <a:tailEnd/>
          </a:ln>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it-IT" sz="1800" b="0" i="0" u="sng" strike="noStrike" cap="none" normalizeH="0" baseline="0">
              <a:ln>
                <a:noFill/>
              </a:ln>
              <a:solidFill>
                <a:schemeClr val="tx1"/>
              </a:solidFill>
              <a:effectLst/>
              <a:latin typeface="Arial" charset="0"/>
            </a:endParaRPr>
          </a:p>
        </p:txBody>
      </p:sp>
      <p:pic>
        <p:nvPicPr>
          <p:cNvPr id="2" name="Immagine 1"/>
          <p:cNvPicPr>
            <a:picLocks noChangeAspect="1"/>
          </p:cNvPicPr>
          <p:nvPr/>
        </p:nvPicPr>
        <p:blipFill>
          <a:blip r:embed="rId3"/>
          <a:stretch>
            <a:fillRect/>
          </a:stretch>
        </p:blipFill>
        <p:spPr>
          <a:xfrm>
            <a:off x="410220" y="1699296"/>
            <a:ext cx="6900081" cy="5127514"/>
          </a:xfrm>
          <a:prstGeom prst="rect">
            <a:avLst/>
          </a:prstGeom>
          <a:noFill/>
          <a:ln w="57150">
            <a:solidFill>
              <a:srgbClr val="BB2D3F"/>
            </a:solidFill>
            <a:miter lim="800000"/>
            <a:headEnd/>
            <a:tailEnd/>
          </a:ln>
        </p:spPr>
      </p:pic>
      <p:pic>
        <p:nvPicPr>
          <p:cNvPr id="6" name="Immagine 5">
            <a:extLst>
              <a:ext uri="{FF2B5EF4-FFF2-40B4-BE49-F238E27FC236}">
                <a16:creationId xmlns:a16="http://schemas.microsoft.com/office/drawing/2014/main" id="{D61117DE-BCC2-4C6A-8A26-625652BCD033}"/>
              </a:ext>
            </a:extLst>
          </p:cNvPr>
          <p:cNvPicPr>
            <a:picLocks noChangeAspect="1"/>
          </p:cNvPicPr>
          <p:nvPr/>
        </p:nvPicPr>
        <p:blipFill>
          <a:blip r:embed="rId4"/>
          <a:stretch>
            <a:fillRect/>
          </a:stretch>
        </p:blipFill>
        <p:spPr>
          <a:xfrm>
            <a:off x="5599904" y="4387507"/>
            <a:ext cx="2847975" cy="561975"/>
          </a:xfrm>
          <a:prstGeom prst="rect">
            <a:avLst/>
          </a:prstGeom>
          <a:noFill/>
          <a:ln w="57150">
            <a:solidFill>
              <a:srgbClr val="BB2D3F"/>
            </a:solidFill>
            <a:miter lim="800000"/>
            <a:headEnd/>
            <a:tailEnd/>
          </a:ln>
        </p:spPr>
      </p:pic>
    </p:spTree>
    <p:extLst>
      <p:ext uri="{BB962C8B-B14F-4D97-AF65-F5344CB8AC3E}">
        <p14:creationId xmlns:p14="http://schemas.microsoft.com/office/powerpoint/2010/main" val="14865051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olo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defRPr/>
            </a:pPr>
            <a:r>
              <a:rPr lang="it-IT" altLang="it-IT" u="none" kern="0" dirty="0">
                <a:solidFill>
                  <a:srgbClr val="000000"/>
                </a:solidFill>
              </a:rPr>
              <a:t>Erasmus+ </a:t>
            </a:r>
            <a:r>
              <a:rPr lang="it-IT" altLang="it-IT" u="none" kern="0" dirty="0" err="1">
                <a:solidFill>
                  <a:srgbClr val="000000"/>
                </a:solidFill>
              </a:rPr>
              <a:t>Traineeship</a:t>
            </a:r>
            <a:endParaRPr lang="it-IT" altLang="it-IT" u="none" kern="0" dirty="0"/>
          </a:p>
        </p:txBody>
      </p:sp>
      <p:pic>
        <p:nvPicPr>
          <p:cNvPr id="23556" name="Immagin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916832"/>
            <a:ext cx="9161462" cy="3603625"/>
          </a:xfrm>
          <a:prstGeom prst="rect">
            <a:avLst/>
          </a:prstGeom>
          <a:noFill/>
          <a:ln w="57150">
            <a:solidFill>
              <a:srgbClr val="BB2D3F"/>
            </a:solid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155680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ttangolo 1"/>
          <p:cNvSpPr>
            <a:spLocks noChangeArrowheads="1"/>
          </p:cNvSpPr>
          <p:nvPr/>
        </p:nvSpPr>
        <p:spPr bwMode="auto">
          <a:xfrm>
            <a:off x="251520" y="1215264"/>
            <a:ext cx="8065590" cy="54168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u="sng">
                <a:solidFill>
                  <a:schemeClr val="tx1"/>
                </a:solidFill>
                <a:latin typeface="Arial" panose="020B0604020202020204" pitchFamily="34" charset="0"/>
              </a:defRPr>
            </a:lvl1pPr>
            <a:lvl2pPr marL="742950" indent="-285750">
              <a:defRPr u="sng">
                <a:solidFill>
                  <a:schemeClr val="tx1"/>
                </a:solidFill>
                <a:latin typeface="Arial" panose="020B0604020202020204" pitchFamily="34" charset="0"/>
              </a:defRPr>
            </a:lvl2pPr>
            <a:lvl3pPr marL="1143000" indent="-228600">
              <a:defRPr u="sng">
                <a:solidFill>
                  <a:schemeClr val="tx1"/>
                </a:solidFill>
                <a:latin typeface="Arial" panose="020B0604020202020204" pitchFamily="34" charset="0"/>
              </a:defRPr>
            </a:lvl3pPr>
            <a:lvl4pPr marL="1600200" indent="-228600">
              <a:defRPr u="sng">
                <a:solidFill>
                  <a:schemeClr val="tx1"/>
                </a:solidFill>
                <a:latin typeface="Arial" panose="020B0604020202020204" pitchFamily="34" charset="0"/>
              </a:defRPr>
            </a:lvl4pPr>
            <a:lvl5pPr marL="2057400" indent="-228600">
              <a:defRPr u="sng">
                <a:solidFill>
                  <a:schemeClr val="tx1"/>
                </a:solidFill>
                <a:latin typeface="Arial" panose="020B0604020202020204" pitchFamily="34" charset="0"/>
              </a:defRPr>
            </a:lvl5pPr>
            <a:lvl6pPr marL="2514600" indent="-228600" eaLnBrk="0" fontAlgn="base" hangingPunct="0">
              <a:spcBef>
                <a:spcPct val="0"/>
              </a:spcBef>
              <a:spcAft>
                <a:spcPct val="0"/>
              </a:spcAft>
              <a:defRPr u="sng">
                <a:solidFill>
                  <a:schemeClr val="tx1"/>
                </a:solidFill>
                <a:latin typeface="Arial" panose="020B0604020202020204" pitchFamily="34" charset="0"/>
              </a:defRPr>
            </a:lvl6pPr>
            <a:lvl7pPr marL="2971800" indent="-228600" eaLnBrk="0" fontAlgn="base" hangingPunct="0">
              <a:spcBef>
                <a:spcPct val="0"/>
              </a:spcBef>
              <a:spcAft>
                <a:spcPct val="0"/>
              </a:spcAft>
              <a:defRPr u="sng">
                <a:solidFill>
                  <a:schemeClr val="tx1"/>
                </a:solidFill>
                <a:latin typeface="Arial" panose="020B0604020202020204" pitchFamily="34" charset="0"/>
              </a:defRPr>
            </a:lvl7pPr>
            <a:lvl8pPr marL="3429000" indent="-228600" eaLnBrk="0" fontAlgn="base" hangingPunct="0">
              <a:spcBef>
                <a:spcPct val="0"/>
              </a:spcBef>
              <a:spcAft>
                <a:spcPct val="0"/>
              </a:spcAft>
              <a:defRPr u="sng">
                <a:solidFill>
                  <a:schemeClr val="tx1"/>
                </a:solidFill>
                <a:latin typeface="Arial" panose="020B0604020202020204" pitchFamily="34" charset="0"/>
              </a:defRPr>
            </a:lvl8pPr>
            <a:lvl9pPr marL="3886200" indent="-228600" eaLnBrk="0" fontAlgn="base" hangingPunct="0">
              <a:spcBef>
                <a:spcPct val="0"/>
              </a:spcBef>
              <a:spcAft>
                <a:spcPct val="0"/>
              </a:spcAft>
              <a:defRPr u="sng">
                <a:solidFill>
                  <a:schemeClr val="tx1"/>
                </a:solidFill>
                <a:latin typeface="Arial" panose="020B0604020202020204" pitchFamily="34" charset="0"/>
              </a:defRPr>
            </a:lvl9pPr>
          </a:lstStyle>
          <a:p>
            <a:pPr eaLnBrk="1" hangingPunct="1"/>
            <a:r>
              <a:rPr lang="en-GB" altLang="it-IT" sz="2400" b="1" dirty="0">
                <a:latin typeface="Calibri" panose="020F0502020204030204" pitchFamily="34" charset="0"/>
                <a:cs typeface="Calibri" panose="020F0502020204030204" pitchFamily="34" charset="0"/>
              </a:rPr>
              <a:t>Getting your traineeship recognised</a:t>
            </a:r>
          </a:p>
          <a:p>
            <a:pPr marL="342900" indent="-342900" algn="just" eaLnBrk="1" hangingPunct="1">
              <a:buFont typeface="Arial" panose="020B0604020202020204" pitchFamily="34" charset="0"/>
              <a:buChar char="•"/>
            </a:pPr>
            <a:r>
              <a:rPr lang="en-GB" altLang="it-IT" u="none" dirty="0">
                <a:latin typeface="Calibri" panose="020F0502020204030204" pitchFamily="34" charset="0"/>
                <a:cs typeface="Calibri" panose="020F0502020204030204" pitchFamily="34" charset="0"/>
              </a:rPr>
              <a:t>Students must follow the recognition procedure established in the regulations and course structure diagrams for their degree programme. It is possible to </a:t>
            </a:r>
            <a:r>
              <a:rPr lang="en-GB" altLang="it-IT" b="1" u="none" dirty="0">
                <a:latin typeface="Calibri" panose="020F0502020204030204" pitchFamily="34" charset="0"/>
                <a:cs typeface="Calibri" panose="020F0502020204030204" pitchFamily="34" charset="0"/>
              </a:rPr>
              <a:t>get credits recognition </a:t>
            </a:r>
            <a:r>
              <a:rPr lang="en-GB" altLang="it-IT" u="none" dirty="0">
                <a:latin typeface="Calibri" panose="020F0502020204030204" pitchFamily="34" charset="0"/>
                <a:cs typeface="Calibri" panose="020F0502020204030204" pitchFamily="34" charset="0"/>
              </a:rPr>
              <a:t>as long as an internship activity is planned in the study plan. </a:t>
            </a:r>
          </a:p>
          <a:p>
            <a:pPr marL="342900" indent="-342900" algn="just" eaLnBrk="1" hangingPunct="1">
              <a:buFont typeface="Arial" panose="020B0604020202020204" pitchFamily="34" charset="0"/>
              <a:buChar char="•"/>
            </a:pPr>
            <a:endParaRPr lang="en-GB" altLang="it-IT" u="none" dirty="0">
              <a:latin typeface="Calibri" panose="020F0502020204030204" pitchFamily="34" charset="0"/>
              <a:cs typeface="Calibri" panose="020F0502020204030204" pitchFamily="34" charset="0"/>
            </a:endParaRPr>
          </a:p>
          <a:p>
            <a:pPr marL="342900" indent="-342900" algn="just" eaLnBrk="1" hangingPunct="1">
              <a:buFont typeface="Arial" panose="020B0604020202020204" pitchFamily="34" charset="0"/>
              <a:buChar char="•"/>
            </a:pPr>
            <a:r>
              <a:rPr lang="en-GB" altLang="it-IT" u="none" dirty="0">
                <a:latin typeface="Calibri" panose="020F0502020204030204" pitchFamily="34" charset="0"/>
                <a:cs typeface="Calibri" panose="020F0502020204030204" pitchFamily="34" charset="0"/>
              </a:rPr>
              <a:t>In particular, a</a:t>
            </a:r>
            <a:r>
              <a:rPr lang="en-US" u="none" dirty="0" err="1">
                <a:latin typeface="Calibri" panose="020F0502020204030204" pitchFamily="34" charset="0"/>
                <a:cs typeface="Calibri" panose="020F0502020204030204" pitchFamily="34" charset="0"/>
              </a:rPr>
              <a:t>ctivities</a:t>
            </a:r>
            <a:r>
              <a:rPr lang="en-US" u="none" dirty="0">
                <a:latin typeface="Calibri" panose="020F0502020204030204" pitchFamily="34" charset="0"/>
                <a:cs typeface="Calibri" panose="020F0502020204030204" pitchFamily="34" charset="0"/>
              </a:rPr>
              <a:t> such as the </a:t>
            </a:r>
            <a:r>
              <a:rPr lang="en-US" b="1" u="none" dirty="0">
                <a:latin typeface="Calibri" panose="020F0502020204030204" pitchFamily="34" charset="0"/>
                <a:cs typeface="Calibri" panose="020F0502020204030204" pitchFamily="34" charset="0"/>
              </a:rPr>
              <a:t>INTERNSHIP </a:t>
            </a:r>
            <a:r>
              <a:rPr lang="en-US" u="none" dirty="0">
                <a:latin typeface="Calibri" panose="020F0502020204030204" pitchFamily="34" charset="0"/>
                <a:cs typeface="Calibri" panose="020F0502020204030204" pitchFamily="34" charset="0"/>
              </a:rPr>
              <a:t>can be taken abroad. </a:t>
            </a:r>
          </a:p>
          <a:p>
            <a:pPr marL="571500" indent="-285750" algn="just" eaLnBrk="1" hangingPunct="1">
              <a:buFont typeface="Wingdings" panose="05000000000000000000" pitchFamily="2" charset="2"/>
              <a:buChar char="Ø"/>
            </a:pPr>
            <a:r>
              <a:rPr lang="en-US" u="none" dirty="0">
                <a:latin typeface="Calibri" panose="020F0502020204030204" pitchFamily="34" charset="0"/>
                <a:cs typeface="Calibri" panose="020F0502020204030204" pitchFamily="34" charset="0"/>
              </a:rPr>
              <a:t>the </a:t>
            </a:r>
            <a:r>
              <a:rPr lang="en-US" b="1" u="none" dirty="0">
                <a:solidFill>
                  <a:srgbClr val="CC0000"/>
                </a:solidFill>
                <a:latin typeface="Calibri" panose="020F0502020204030204" pitchFamily="34" charset="0"/>
                <a:cs typeface="Calibri" panose="020F0502020204030204" pitchFamily="34" charset="0"/>
              </a:rPr>
              <a:t>INTERNSHIP</a:t>
            </a:r>
            <a:r>
              <a:rPr lang="en-US" u="none" dirty="0">
                <a:latin typeface="Calibri" panose="020F0502020204030204" pitchFamily="34" charset="0"/>
                <a:cs typeface="Calibri" panose="020F0502020204030204" pitchFamily="34" charset="0"/>
              </a:rPr>
              <a:t> can be cover for </a:t>
            </a:r>
            <a:r>
              <a:rPr lang="en-US" b="1" u="none" dirty="0">
                <a:latin typeface="Calibri" panose="020F0502020204030204" pitchFamily="34" charset="0"/>
                <a:cs typeface="Calibri" panose="020F0502020204030204" pitchFamily="34" charset="0"/>
              </a:rPr>
              <a:t>6 credits</a:t>
            </a:r>
            <a:r>
              <a:rPr lang="en-US" u="none" dirty="0">
                <a:latin typeface="Calibri" panose="020F0502020204030204" pitchFamily="34" charset="0"/>
                <a:cs typeface="Calibri" panose="020F0502020204030204" pitchFamily="34" charset="0"/>
              </a:rPr>
              <a:t>, </a:t>
            </a:r>
            <a:r>
              <a:rPr lang="en-US" b="1" u="none" dirty="0">
                <a:latin typeface="Calibri" panose="020F0502020204030204" pitchFamily="34" charset="0"/>
                <a:cs typeface="Calibri" panose="020F0502020204030204" pitchFamily="34" charset="0"/>
              </a:rPr>
              <a:t>12 credits </a:t>
            </a:r>
            <a:r>
              <a:rPr lang="en-US" u="none" dirty="0">
                <a:latin typeface="Calibri" panose="020F0502020204030204" pitchFamily="34" charset="0"/>
                <a:cs typeface="Calibri" panose="020F0502020204030204" pitchFamily="34" charset="0"/>
              </a:rPr>
              <a:t>or </a:t>
            </a:r>
            <a:r>
              <a:rPr lang="en-US" b="1" u="none" dirty="0">
                <a:latin typeface="Calibri" panose="020F0502020204030204" pitchFamily="34" charset="0"/>
                <a:cs typeface="Calibri" panose="020F0502020204030204" pitchFamily="34" charset="0"/>
              </a:rPr>
              <a:t>18 (6+12) credits</a:t>
            </a:r>
            <a:r>
              <a:rPr lang="en-US" u="none" dirty="0">
                <a:latin typeface="Calibri" panose="020F0502020204030204" pitchFamily="34" charset="0"/>
                <a:cs typeface="Calibri" panose="020F0502020204030204" pitchFamily="34" charset="0"/>
              </a:rPr>
              <a:t> (covering the free choice activity of the second year) and according the length of your internship.</a:t>
            </a:r>
          </a:p>
          <a:p>
            <a:pPr marL="571500" indent="-285750" algn="just" eaLnBrk="1" hangingPunct="1">
              <a:buFont typeface="Wingdings" panose="05000000000000000000" pitchFamily="2" charset="2"/>
              <a:buChar char="Ø"/>
            </a:pPr>
            <a:r>
              <a:rPr lang="en-US" u="none" dirty="0">
                <a:latin typeface="Calibri" panose="020F0502020204030204" pitchFamily="34" charset="0"/>
                <a:cs typeface="Calibri" panose="020F0502020204030204" pitchFamily="34" charset="0"/>
              </a:rPr>
              <a:t>the student can include the </a:t>
            </a:r>
            <a:r>
              <a:rPr lang="en-US" b="1" u="none" dirty="0">
                <a:solidFill>
                  <a:srgbClr val="CC0000"/>
                </a:solidFill>
                <a:latin typeface="Calibri" panose="020F0502020204030204" pitchFamily="34" charset="0"/>
                <a:cs typeface="Calibri" panose="020F0502020204030204" pitchFamily="34" charset="0"/>
              </a:rPr>
              <a:t>INTERNSHIP ABROAD FOR PREPARATION OF THE FINAL EXAMINATION </a:t>
            </a:r>
            <a:r>
              <a:rPr lang="en-US" u="none" dirty="0">
                <a:latin typeface="Calibri" panose="020F0502020204030204" pitchFamily="34" charset="0"/>
                <a:cs typeface="Calibri" panose="020F0502020204030204" pitchFamily="34" charset="0"/>
              </a:rPr>
              <a:t>if the internship is related to the master thesis preparation-  </a:t>
            </a:r>
          </a:p>
          <a:p>
            <a:pPr marL="1028700" lvl="1" algn="just" eaLnBrk="1" hangingPunct="1">
              <a:buFont typeface="Wingdings" panose="05000000000000000000" pitchFamily="2" charset="2"/>
              <a:buChar char="Ø"/>
            </a:pPr>
            <a:endParaRPr lang="en-US" altLang="it-IT" u="none" dirty="0">
              <a:latin typeface="Calibri" panose="020F0502020204030204" pitchFamily="34" charset="0"/>
              <a:cs typeface="Calibri" panose="020F0502020204030204" pitchFamily="34" charset="0"/>
            </a:endParaRPr>
          </a:p>
          <a:p>
            <a:pPr marL="342900" indent="-342900" algn="just" eaLnBrk="1" hangingPunct="1">
              <a:buFont typeface="Arial" panose="020B0604020202020204" pitchFamily="34" charset="0"/>
              <a:buChar char="•"/>
            </a:pPr>
            <a:r>
              <a:rPr lang="en-US" u="none" dirty="0">
                <a:latin typeface="Calibri" panose="020F0502020204030204" pitchFamily="34" charset="0"/>
                <a:cs typeface="Calibri" panose="020F0502020204030204" pitchFamily="34" charset="0"/>
              </a:rPr>
              <a:t>The number of hours should match the number of credits of the activity </a:t>
            </a:r>
            <a:r>
              <a:rPr lang="en-US" b="1" u="none" dirty="0">
                <a:latin typeface="Calibri" panose="020F0502020204030204" pitchFamily="34" charset="0"/>
                <a:cs typeface="Calibri" panose="020F0502020204030204" pitchFamily="34" charset="0"/>
              </a:rPr>
              <a:t>(1 CFU equals 25 hours of work </a:t>
            </a:r>
            <a:r>
              <a:rPr lang="en-US" u="none" dirty="0">
                <a:latin typeface="Calibri" panose="020F0502020204030204" pitchFamily="34" charset="0"/>
                <a:cs typeface="Calibri" panose="020F0502020204030204" pitchFamily="34" charset="0"/>
              </a:rPr>
              <a:t>during the internship). Ex. 12 CFU = 300 hours; 40 hours/week are around 160 hours per month.</a:t>
            </a:r>
          </a:p>
          <a:p>
            <a:pPr marL="342900" indent="-342900" algn="just" eaLnBrk="1" hangingPunct="1">
              <a:buFont typeface="Arial" panose="020B0604020202020204" pitchFamily="34" charset="0"/>
              <a:buChar char="•"/>
            </a:pPr>
            <a:r>
              <a:rPr lang="en-US" u="none" dirty="0">
                <a:latin typeface="Calibri" panose="020F0502020204030204" pitchFamily="34" charset="0"/>
                <a:cs typeface="Calibri" panose="020F0502020204030204" pitchFamily="34" charset="0"/>
              </a:rPr>
              <a:t>More information will be given to winner students by the time of submission of their </a:t>
            </a:r>
            <a:r>
              <a:rPr lang="en-US" b="1" u="none" dirty="0">
                <a:latin typeface="Calibri" panose="020F0502020204030204" pitchFamily="34" charset="0"/>
                <a:cs typeface="Calibri" panose="020F0502020204030204" pitchFamily="34" charset="0"/>
              </a:rPr>
              <a:t>Learning Agreement for Traineeship </a:t>
            </a:r>
            <a:r>
              <a:rPr lang="en-US" u="none" dirty="0">
                <a:latin typeface="Calibri" panose="020F0502020204030204" pitchFamily="34" charset="0"/>
                <a:cs typeface="Calibri" panose="020F0502020204030204" pitchFamily="34" charset="0"/>
              </a:rPr>
              <a:t>(LAT) later on. </a:t>
            </a:r>
          </a:p>
          <a:p>
            <a:pPr marL="342900" indent="-342900" algn="just" eaLnBrk="1" hangingPunct="1">
              <a:buFont typeface="Arial" panose="020B0604020202020204" pitchFamily="34" charset="0"/>
              <a:buChar char="•"/>
            </a:pPr>
            <a:endParaRPr lang="en-GB" altLang="it-IT" sz="1600" u="none" dirty="0"/>
          </a:p>
        </p:txBody>
      </p:sp>
      <p:sp>
        <p:nvSpPr>
          <p:cNvPr id="3" name="Rectangle 2"/>
          <p:cNvSpPr txBox="1">
            <a:spLocks noChangeArrowheads="1"/>
          </p:cNvSpPr>
          <p:nvPr/>
        </p:nvSpPr>
        <p:spPr bwMode="auto">
          <a:xfrm>
            <a:off x="395288" y="260350"/>
            <a:ext cx="8229600"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it-IT" altLang="it-IT" u="none" kern="0" dirty="0">
                <a:solidFill>
                  <a:srgbClr val="000000"/>
                </a:solidFill>
              </a:rPr>
              <a:t>Erasmus+ </a:t>
            </a:r>
            <a:r>
              <a:rPr lang="it-IT" altLang="it-IT" u="none" kern="0" dirty="0" err="1">
                <a:solidFill>
                  <a:srgbClr val="000000"/>
                </a:solidFill>
              </a:rPr>
              <a:t>Traineeship</a:t>
            </a:r>
            <a:endParaRPr lang="it-IT" altLang="it-IT" u="none" kern="0" dirty="0"/>
          </a:p>
        </p:txBody>
      </p:sp>
    </p:spTree>
    <p:extLst>
      <p:ext uri="{BB962C8B-B14F-4D97-AF65-F5344CB8AC3E}">
        <p14:creationId xmlns:p14="http://schemas.microsoft.com/office/powerpoint/2010/main" val="16749366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ttangolo 1"/>
          <p:cNvSpPr>
            <a:spLocks noChangeArrowheads="1"/>
          </p:cNvSpPr>
          <p:nvPr/>
        </p:nvSpPr>
        <p:spPr bwMode="auto">
          <a:xfrm>
            <a:off x="251520" y="1403350"/>
            <a:ext cx="8065591"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u="sng">
                <a:solidFill>
                  <a:schemeClr val="tx1"/>
                </a:solidFill>
                <a:latin typeface="Arial" panose="020B0604020202020204" pitchFamily="34" charset="0"/>
              </a:defRPr>
            </a:lvl1pPr>
            <a:lvl2pPr marL="742950" indent="-285750">
              <a:defRPr u="sng">
                <a:solidFill>
                  <a:schemeClr val="tx1"/>
                </a:solidFill>
                <a:latin typeface="Arial" panose="020B0604020202020204" pitchFamily="34" charset="0"/>
              </a:defRPr>
            </a:lvl2pPr>
            <a:lvl3pPr marL="1143000" indent="-228600">
              <a:defRPr u="sng">
                <a:solidFill>
                  <a:schemeClr val="tx1"/>
                </a:solidFill>
                <a:latin typeface="Arial" panose="020B0604020202020204" pitchFamily="34" charset="0"/>
              </a:defRPr>
            </a:lvl3pPr>
            <a:lvl4pPr marL="1600200" indent="-228600">
              <a:defRPr u="sng">
                <a:solidFill>
                  <a:schemeClr val="tx1"/>
                </a:solidFill>
                <a:latin typeface="Arial" panose="020B0604020202020204" pitchFamily="34" charset="0"/>
              </a:defRPr>
            </a:lvl4pPr>
            <a:lvl5pPr marL="2057400" indent="-228600">
              <a:defRPr u="sng">
                <a:solidFill>
                  <a:schemeClr val="tx1"/>
                </a:solidFill>
                <a:latin typeface="Arial" panose="020B0604020202020204" pitchFamily="34" charset="0"/>
              </a:defRPr>
            </a:lvl5pPr>
            <a:lvl6pPr marL="2514600" indent="-228600" eaLnBrk="0" fontAlgn="base" hangingPunct="0">
              <a:spcBef>
                <a:spcPct val="0"/>
              </a:spcBef>
              <a:spcAft>
                <a:spcPct val="0"/>
              </a:spcAft>
              <a:defRPr u="sng">
                <a:solidFill>
                  <a:schemeClr val="tx1"/>
                </a:solidFill>
                <a:latin typeface="Arial" panose="020B0604020202020204" pitchFamily="34" charset="0"/>
              </a:defRPr>
            </a:lvl6pPr>
            <a:lvl7pPr marL="2971800" indent="-228600" eaLnBrk="0" fontAlgn="base" hangingPunct="0">
              <a:spcBef>
                <a:spcPct val="0"/>
              </a:spcBef>
              <a:spcAft>
                <a:spcPct val="0"/>
              </a:spcAft>
              <a:defRPr u="sng">
                <a:solidFill>
                  <a:schemeClr val="tx1"/>
                </a:solidFill>
                <a:latin typeface="Arial" panose="020B0604020202020204" pitchFamily="34" charset="0"/>
              </a:defRPr>
            </a:lvl7pPr>
            <a:lvl8pPr marL="3429000" indent="-228600" eaLnBrk="0" fontAlgn="base" hangingPunct="0">
              <a:spcBef>
                <a:spcPct val="0"/>
              </a:spcBef>
              <a:spcAft>
                <a:spcPct val="0"/>
              </a:spcAft>
              <a:defRPr u="sng">
                <a:solidFill>
                  <a:schemeClr val="tx1"/>
                </a:solidFill>
                <a:latin typeface="Arial" panose="020B0604020202020204" pitchFamily="34" charset="0"/>
              </a:defRPr>
            </a:lvl8pPr>
            <a:lvl9pPr marL="3886200" indent="-228600" eaLnBrk="0" fontAlgn="base" hangingPunct="0">
              <a:spcBef>
                <a:spcPct val="0"/>
              </a:spcBef>
              <a:spcAft>
                <a:spcPct val="0"/>
              </a:spcAft>
              <a:defRPr u="sng">
                <a:solidFill>
                  <a:schemeClr val="tx1"/>
                </a:solidFill>
                <a:latin typeface="Arial" panose="020B0604020202020204" pitchFamily="34" charset="0"/>
              </a:defRPr>
            </a:lvl9pPr>
          </a:lstStyle>
          <a:p>
            <a:pPr eaLnBrk="1" hangingPunct="1"/>
            <a:r>
              <a:rPr lang="en-US" altLang="it-IT" sz="2400" b="1" i="1" dirty="0">
                <a:latin typeface="Calibri" panose="020F0502020204030204" pitchFamily="34" charset="0"/>
                <a:cs typeface="Calibri" panose="020F0502020204030204" pitchFamily="34" charset="0"/>
              </a:rPr>
              <a:t>Entry to the host country </a:t>
            </a:r>
          </a:p>
          <a:p>
            <a:pPr algn="just" eaLnBrk="1" hangingPunct="1"/>
            <a:r>
              <a:rPr lang="en-US" altLang="it-IT" u="none" dirty="0">
                <a:latin typeface="Calibri" panose="020F0502020204030204" pitchFamily="34" charset="0"/>
                <a:cs typeface="Calibri" panose="020F0502020204030204" pitchFamily="34" charset="0"/>
              </a:rPr>
              <a:t>Students are responsible for learning about: </a:t>
            </a:r>
          </a:p>
          <a:p>
            <a:pPr marL="285750" indent="-285750" algn="just" eaLnBrk="1" hangingPunct="1">
              <a:buFont typeface="Arial" panose="020B0604020202020204" pitchFamily="34" charset="0"/>
              <a:buChar char="•"/>
            </a:pPr>
            <a:r>
              <a:rPr lang="en-US" altLang="it-IT" u="none" dirty="0">
                <a:latin typeface="Calibri" panose="020F0502020204030204" pitchFamily="34" charset="0"/>
                <a:cs typeface="Calibri" panose="020F0502020204030204" pitchFamily="34" charset="0"/>
              </a:rPr>
              <a:t>any rules concerning </a:t>
            </a:r>
            <a:r>
              <a:rPr lang="en-US" altLang="it-IT" b="1" u="none" dirty="0">
                <a:latin typeface="Calibri" panose="020F0502020204030204" pitchFamily="34" charset="0"/>
                <a:cs typeface="Calibri" panose="020F0502020204030204" pitchFamily="34" charset="0"/>
              </a:rPr>
              <a:t>entry into the host country</a:t>
            </a:r>
            <a:r>
              <a:rPr lang="en-US" altLang="it-IT" u="none" dirty="0">
                <a:latin typeface="Calibri" panose="020F0502020204030204" pitchFamily="34" charset="0"/>
                <a:cs typeface="Calibri" panose="020F0502020204030204" pitchFamily="34" charset="0"/>
              </a:rPr>
              <a:t>, promptly contacting the relevant diplomatic representatives in Italy; </a:t>
            </a:r>
          </a:p>
          <a:p>
            <a:pPr marL="285750" indent="-285750" algn="just" eaLnBrk="1" hangingPunct="1">
              <a:buFont typeface="Arial" panose="020B0604020202020204" pitchFamily="34" charset="0"/>
              <a:buChar char="•"/>
            </a:pPr>
            <a:r>
              <a:rPr lang="en-US" altLang="it-IT" b="1" u="none" dirty="0">
                <a:latin typeface="Calibri" panose="020F0502020204030204" pitchFamily="34" charset="0"/>
                <a:cs typeface="Calibri" panose="020F0502020204030204" pitchFamily="34" charset="0"/>
              </a:rPr>
              <a:t>healthcare</a:t>
            </a:r>
            <a:r>
              <a:rPr lang="en-US" altLang="it-IT" u="none" dirty="0">
                <a:latin typeface="Calibri" panose="020F0502020204030204" pitchFamily="34" charset="0"/>
                <a:cs typeface="Calibri" panose="020F0502020204030204" pitchFamily="34" charset="0"/>
              </a:rPr>
              <a:t> by contacting their own healthcare board or the relevant diplomatic representatives. </a:t>
            </a:r>
          </a:p>
          <a:p>
            <a:pPr marL="285750" indent="-285750" algn="just" eaLnBrk="1" hangingPunct="1">
              <a:buFont typeface="Arial" panose="020B0604020202020204" pitchFamily="34" charset="0"/>
              <a:buChar char="•"/>
            </a:pPr>
            <a:r>
              <a:rPr lang="en-US" altLang="it-IT" u="none" dirty="0">
                <a:latin typeface="Calibri" panose="020F0502020204030204" pitchFamily="34" charset="0"/>
                <a:cs typeface="Calibri" panose="020F0502020204030204" pitchFamily="34" charset="0"/>
              </a:rPr>
              <a:t>Legislation and regulations governing the immigration of </a:t>
            </a:r>
            <a:r>
              <a:rPr lang="en-US" altLang="it-IT" b="1" u="none" dirty="0">
                <a:latin typeface="Calibri" panose="020F0502020204030204" pitchFamily="34" charset="0"/>
                <a:cs typeface="Calibri" panose="020F0502020204030204" pitchFamily="34" charset="0"/>
              </a:rPr>
              <a:t>non-EU students </a:t>
            </a:r>
            <a:r>
              <a:rPr lang="en-US" altLang="it-IT" u="none" dirty="0">
                <a:latin typeface="Calibri" panose="020F0502020204030204" pitchFamily="34" charset="0"/>
                <a:cs typeface="Calibri" panose="020F0502020204030204" pitchFamily="34" charset="0"/>
              </a:rPr>
              <a:t>in different countries </a:t>
            </a:r>
            <a:r>
              <a:rPr lang="en-US" altLang="it-IT" b="1" u="none" dirty="0">
                <a:latin typeface="Calibri" panose="020F0502020204030204" pitchFamily="34" charset="0"/>
                <a:cs typeface="Calibri" panose="020F0502020204030204" pitchFamily="34" charset="0"/>
              </a:rPr>
              <a:t>depend on the nationality </a:t>
            </a:r>
            <a:r>
              <a:rPr lang="en-US" altLang="it-IT" u="none" dirty="0">
                <a:latin typeface="Calibri" panose="020F0502020204030204" pitchFamily="34" charset="0"/>
                <a:cs typeface="Calibri" panose="020F0502020204030204" pitchFamily="34" charset="0"/>
              </a:rPr>
              <a:t>of the student. Students are responsible for obtaining all required information and the documents which will allow them to enter and stay in the destination country, by contacting the relevant diplomatic representatives. The procedure for obtaining a visa for European countries that do not belong to the </a:t>
            </a:r>
            <a:r>
              <a:rPr lang="en-US" altLang="it-IT" b="1" u="none" dirty="0">
                <a:latin typeface="Calibri" panose="020F0502020204030204" pitchFamily="34" charset="0"/>
                <a:cs typeface="Calibri" panose="020F0502020204030204" pitchFamily="34" charset="0"/>
              </a:rPr>
              <a:t>SCHENGEN area </a:t>
            </a:r>
            <a:r>
              <a:rPr lang="en-US" altLang="it-IT" u="none" dirty="0">
                <a:latin typeface="Calibri" panose="020F0502020204030204" pitchFamily="34" charset="0"/>
                <a:cs typeface="Calibri" panose="020F0502020204030204" pitchFamily="34" charset="0"/>
              </a:rPr>
              <a:t>(Bulgaria, Croatia, Cyprus, Ireland, Romania, the United Kingdom, Serbia) is particularly long and does not always result in a visa being issued. Non-EU students are therefore encouraged to consider this aspect when choosing the host organization. </a:t>
            </a:r>
          </a:p>
          <a:p>
            <a:pPr marL="285750" indent="-285750" algn="just" eaLnBrk="1" hangingPunct="1">
              <a:buFont typeface="Arial" panose="020B0604020202020204" pitchFamily="34" charset="0"/>
              <a:buChar char="•"/>
            </a:pPr>
            <a:r>
              <a:rPr lang="en-US" altLang="it-IT" u="none" dirty="0">
                <a:latin typeface="Calibri" panose="020F0502020204030204" pitchFamily="34" charset="0"/>
                <a:cs typeface="Calibri" panose="020F0502020204030204" pitchFamily="34" charset="0"/>
              </a:rPr>
              <a:t>In case of assistance get in touch with our </a:t>
            </a:r>
            <a:r>
              <a:rPr lang="en-US" altLang="it-IT" u="none" dirty="0">
                <a:latin typeface="Calibri" panose="020F0502020204030204" pitchFamily="34" charset="0"/>
                <a:cs typeface="Calibri" panose="020F0502020204030204" pitchFamily="34" charset="0"/>
                <a:hlinkClick r:id="rId2"/>
              </a:rPr>
              <a:t>internationaldesk@unibo.it</a:t>
            </a:r>
            <a:r>
              <a:rPr lang="en-US" altLang="it-IT" u="none" dirty="0">
                <a:latin typeface="Calibri" panose="020F0502020204030204" pitchFamily="34" charset="0"/>
                <a:cs typeface="Calibri" panose="020F0502020204030204" pitchFamily="34" charset="0"/>
              </a:rPr>
              <a:t> </a:t>
            </a:r>
          </a:p>
          <a:p>
            <a:pPr marL="285750" indent="-285750" algn="just" eaLnBrk="1" hangingPunct="1">
              <a:buFont typeface="Arial" panose="020B0604020202020204" pitchFamily="34" charset="0"/>
              <a:buChar char="•"/>
            </a:pPr>
            <a:r>
              <a:rPr lang="en-US" altLang="it-IT" b="1" u="none" dirty="0">
                <a:latin typeface="Calibri" panose="020F0502020204030204" pitchFamily="34" charset="0"/>
                <a:cs typeface="Calibri" panose="020F0502020204030204" pitchFamily="34" charset="0"/>
              </a:rPr>
              <a:t>Visa /Health Insurance </a:t>
            </a:r>
            <a:r>
              <a:rPr lang="en-US" altLang="it-IT" u="none" dirty="0">
                <a:latin typeface="Calibri" panose="020F0502020204030204" pitchFamily="34" charset="0"/>
                <a:cs typeface="Calibri" panose="020F0502020204030204" pitchFamily="34" charset="0"/>
              </a:rPr>
              <a:t>apply</a:t>
            </a:r>
            <a:r>
              <a:rPr lang="en-US" altLang="it-IT" b="1" u="none" dirty="0">
                <a:latin typeface="Calibri" panose="020F0502020204030204" pitchFamily="34" charset="0"/>
                <a:cs typeface="Calibri" panose="020F0502020204030204" pitchFamily="34" charset="0"/>
              </a:rPr>
              <a:t> </a:t>
            </a:r>
            <a:r>
              <a:rPr lang="en-US" altLang="it-IT" u="none" dirty="0">
                <a:latin typeface="Calibri" panose="020F0502020204030204" pitchFamily="34" charset="0"/>
                <a:cs typeface="Calibri" panose="020F0502020204030204" pitchFamily="34" charset="0"/>
              </a:rPr>
              <a:t>also for </a:t>
            </a:r>
            <a:r>
              <a:rPr lang="en-US" altLang="it-IT" b="1" u="none" dirty="0">
                <a:latin typeface="Calibri" panose="020F0502020204030204" pitchFamily="34" charset="0"/>
                <a:cs typeface="Calibri" panose="020F0502020204030204" pitchFamily="34" charset="0"/>
              </a:rPr>
              <a:t>EU students going to the United Kingdom</a:t>
            </a:r>
            <a:r>
              <a:rPr lang="en-US" altLang="it-IT" u="none" dirty="0">
                <a:latin typeface="Calibri" panose="020F0502020204030204" pitchFamily="34" charset="0"/>
                <a:cs typeface="Calibri" panose="020F0502020204030204" pitchFamily="34" charset="0"/>
              </a:rPr>
              <a:t>.</a:t>
            </a:r>
            <a:endParaRPr lang="en-GB" altLang="it-IT" u="none" dirty="0">
              <a:latin typeface="Calibri" panose="020F0502020204030204" pitchFamily="34" charset="0"/>
              <a:cs typeface="Calibri" panose="020F0502020204030204" pitchFamily="34" charset="0"/>
            </a:endParaRPr>
          </a:p>
        </p:txBody>
      </p:sp>
      <p:sp>
        <p:nvSpPr>
          <p:cNvPr id="3" name="Rectangle 2"/>
          <p:cNvSpPr txBox="1">
            <a:spLocks noChangeArrowheads="1"/>
          </p:cNvSpPr>
          <p:nvPr/>
        </p:nvSpPr>
        <p:spPr bwMode="auto">
          <a:xfrm>
            <a:off x="395288" y="260350"/>
            <a:ext cx="8229600"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it-IT" altLang="it-IT" u="none" kern="0" dirty="0">
                <a:solidFill>
                  <a:srgbClr val="000000"/>
                </a:solidFill>
              </a:rPr>
              <a:t>Erasmus+ </a:t>
            </a:r>
            <a:r>
              <a:rPr lang="it-IT" altLang="it-IT" u="none" kern="0" dirty="0" err="1">
                <a:solidFill>
                  <a:srgbClr val="000000"/>
                </a:solidFill>
              </a:rPr>
              <a:t>Traineeship</a:t>
            </a:r>
            <a:endParaRPr lang="it-IT" altLang="it-IT" u="none" kern="0" dirty="0"/>
          </a:p>
        </p:txBody>
      </p:sp>
    </p:spTree>
    <p:extLst>
      <p:ext uri="{BB962C8B-B14F-4D97-AF65-F5344CB8AC3E}">
        <p14:creationId xmlns:p14="http://schemas.microsoft.com/office/powerpoint/2010/main" val="1812843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395288" y="26035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it-IT" altLang="it-IT" dirty="0">
                <a:solidFill>
                  <a:srgbClr val="000000"/>
                </a:solidFill>
              </a:rPr>
              <a:t>Erasmus+ </a:t>
            </a:r>
            <a:r>
              <a:rPr lang="it-IT" altLang="it-IT" dirty="0" err="1">
                <a:solidFill>
                  <a:srgbClr val="000000"/>
                </a:solidFill>
              </a:rPr>
              <a:t>Traineeship</a:t>
            </a:r>
            <a:endParaRPr lang="it-IT" altLang="it-IT" dirty="0"/>
          </a:p>
        </p:txBody>
      </p:sp>
      <p:sp>
        <p:nvSpPr>
          <p:cNvPr id="2" name="CasellaDiTesto 1"/>
          <p:cNvSpPr txBox="1"/>
          <p:nvPr/>
        </p:nvSpPr>
        <p:spPr>
          <a:xfrm>
            <a:off x="395288" y="1424383"/>
            <a:ext cx="7848872" cy="1015663"/>
          </a:xfrm>
          <a:prstGeom prst="rect">
            <a:avLst/>
          </a:prstGeom>
          <a:noFill/>
        </p:spPr>
        <p:txBody>
          <a:bodyPr wrap="square" rtlCol="0">
            <a:spAutoFit/>
          </a:bodyPr>
          <a:lstStyle/>
          <a:p>
            <a:pPr marL="285750" indent="-285750" algn="just">
              <a:buFont typeface="Wingdings" panose="05000000000000000000" pitchFamily="2" charset="2"/>
              <a:buChar char="q"/>
            </a:pPr>
            <a:r>
              <a:rPr lang="en-US" altLang="it-IT" u="none" dirty="0">
                <a:latin typeface="Calibri" panose="020F0502020204030204" pitchFamily="34" charset="0"/>
                <a:cs typeface="Calibri" panose="020F0502020204030204" pitchFamily="34" charset="0"/>
              </a:rPr>
              <a:t>Official </a:t>
            </a:r>
            <a:r>
              <a:rPr lang="en-US" altLang="it-IT" b="1" u="none" dirty="0">
                <a:latin typeface="Calibri" panose="020F0502020204030204" pitchFamily="34" charset="0"/>
                <a:cs typeface="Calibri" panose="020F0502020204030204" pitchFamily="34" charset="0"/>
              </a:rPr>
              <a:t>Call for Application </a:t>
            </a:r>
            <a:r>
              <a:rPr lang="en-US" altLang="it-IT" b="1" u="none" dirty="0" err="1">
                <a:latin typeface="Calibri" panose="020F0502020204030204" pitchFamily="34" charset="0"/>
                <a:cs typeface="Calibri" panose="020F0502020204030204" pitchFamily="34" charset="0"/>
              </a:rPr>
              <a:t>a.y</a:t>
            </a:r>
            <a:r>
              <a:rPr lang="en-US" altLang="it-IT" b="1" u="none" dirty="0">
                <a:latin typeface="Calibri" panose="020F0502020204030204" pitchFamily="34" charset="0"/>
                <a:cs typeface="Calibri" panose="020F0502020204030204" pitchFamily="34" charset="0"/>
              </a:rPr>
              <a:t>. 24-25</a:t>
            </a:r>
          </a:p>
          <a:p>
            <a:r>
              <a:rPr lang="it-IT" sz="1400" u="none" dirty="0">
                <a:latin typeface="Calibri" panose="020F0502020204030204" pitchFamily="34" charset="0"/>
                <a:cs typeface="Calibri" panose="020F0502020204030204" pitchFamily="34" charset="0"/>
                <a:hlinkClick r:id="rId2"/>
              </a:rPr>
              <a:t>https://www.unibo.it/en/study/international-experiences/internship-abroad/erasmus-mobility-for-traineeship/erasmus-mobility-for-traineeships-what-is-it-and-how-to-apply/erasmus-mobility-for-traineeships-what-is-it-and-how-to-apply</a:t>
            </a:r>
            <a:r>
              <a:rPr lang="it-IT" sz="1400" u="none" dirty="0">
                <a:latin typeface="Calibri" panose="020F0502020204030204" pitchFamily="34" charset="0"/>
                <a:cs typeface="Calibri" panose="020F0502020204030204" pitchFamily="34" charset="0"/>
              </a:rPr>
              <a:t> </a:t>
            </a:r>
          </a:p>
        </p:txBody>
      </p:sp>
      <p:pic>
        <p:nvPicPr>
          <p:cNvPr id="4" name="Immagine 3">
            <a:extLst>
              <a:ext uri="{FF2B5EF4-FFF2-40B4-BE49-F238E27FC236}">
                <a16:creationId xmlns:a16="http://schemas.microsoft.com/office/drawing/2014/main" id="{363E25F4-F65F-4100-A819-525DD51974B0}"/>
              </a:ext>
            </a:extLst>
          </p:cNvPr>
          <p:cNvPicPr>
            <a:picLocks noChangeAspect="1"/>
          </p:cNvPicPr>
          <p:nvPr/>
        </p:nvPicPr>
        <p:blipFill>
          <a:blip r:embed="rId3"/>
          <a:stretch>
            <a:fillRect/>
          </a:stretch>
        </p:blipFill>
        <p:spPr>
          <a:xfrm>
            <a:off x="1691680" y="2534820"/>
            <a:ext cx="7416824" cy="4272418"/>
          </a:xfrm>
          <a:prstGeom prst="rect">
            <a:avLst/>
          </a:prstGeom>
          <a:noFill/>
          <a:ln w="57150">
            <a:solidFill>
              <a:srgbClr val="BB2D3F"/>
            </a:solid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BB745F94-DDA0-4404-85EB-2A7EB8538E71}"/>
              </a:ext>
            </a:extLst>
          </p:cNvPr>
          <p:cNvSpPr txBox="1">
            <a:spLocks noChangeArrowheads="1"/>
          </p:cNvSpPr>
          <p:nvPr/>
        </p:nvSpPr>
        <p:spPr bwMode="auto">
          <a:xfrm>
            <a:off x="395288" y="260350"/>
            <a:ext cx="8229600"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it-IT" altLang="it-IT" u="none" kern="0" dirty="0">
                <a:solidFill>
                  <a:srgbClr val="000000"/>
                </a:solidFill>
              </a:rPr>
              <a:t>Erasmus+ </a:t>
            </a:r>
            <a:r>
              <a:rPr lang="it-IT" altLang="it-IT" u="none" kern="0" dirty="0" err="1">
                <a:solidFill>
                  <a:srgbClr val="000000"/>
                </a:solidFill>
              </a:rPr>
              <a:t>Traineeship</a:t>
            </a:r>
            <a:endParaRPr lang="it-IT" altLang="it-IT" u="none" kern="0" dirty="0"/>
          </a:p>
        </p:txBody>
      </p:sp>
      <p:sp>
        <p:nvSpPr>
          <p:cNvPr id="3" name="Rettangolo 1">
            <a:extLst>
              <a:ext uri="{FF2B5EF4-FFF2-40B4-BE49-F238E27FC236}">
                <a16:creationId xmlns:a16="http://schemas.microsoft.com/office/drawing/2014/main" id="{99299A4C-31FC-46CB-8046-FDC4B719F5BA}"/>
              </a:ext>
            </a:extLst>
          </p:cNvPr>
          <p:cNvSpPr>
            <a:spLocks noChangeArrowheads="1"/>
          </p:cNvSpPr>
          <p:nvPr/>
        </p:nvSpPr>
        <p:spPr bwMode="auto">
          <a:xfrm>
            <a:off x="251520" y="1408976"/>
            <a:ext cx="8058467" cy="3693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u="sng">
                <a:solidFill>
                  <a:schemeClr val="tx1"/>
                </a:solidFill>
                <a:latin typeface="Arial" panose="020B0604020202020204" pitchFamily="34" charset="0"/>
              </a:defRPr>
            </a:lvl1pPr>
            <a:lvl2pPr marL="742950" indent="-285750">
              <a:defRPr u="sng">
                <a:solidFill>
                  <a:schemeClr val="tx1"/>
                </a:solidFill>
                <a:latin typeface="Arial" panose="020B0604020202020204" pitchFamily="34" charset="0"/>
              </a:defRPr>
            </a:lvl2pPr>
            <a:lvl3pPr marL="1143000" indent="-228600">
              <a:defRPr u="sng">
                <a:solidFill>
                  <a:schemeClr val="tx1"/>
                </a:solidFill>
                <a:latin typeface="Arial" panose="020B0604020202020204" pitchFamily="34" charset="0"/>
              </a:defRPr>
            </a:lvl3pPr>
            <a:lvl4pPr marL="1600200" indent="-228600">
              <a:defRPr u="sng">
                <a:solidFill>
                  <a:schemeClr val="tx1"/>
                </a:solidFill>
                <a:latin typeface="Arial" panose="020B0604020202020204" pitchFamily="34" charset="0"/>
              </a:defRPr>
            </a:lvl4pPr>
            <a:lvl5pPr marL="2057400" indent="-228600">
              <a:defRPr u="sng">
                <a:solidFill>
                  <a:schemeClr val="tx1"/>
                </a:solidFill>
                <a:latin typeface="Arial" panose="020B0604020202020204" pitchFamily="34" charset="0"/>
              </a:defRPr>
            </a:lvl5pPr>
            <a:lvl6pPr marL="2514600" indent="-228600" eaLnBrk="0" fontAlgn="base" hangingPunct="0">
              <a:spcBef>
                <a:spcPct val="0"/>
              </a:spcBef>
              <a:spcAft>
                <a:spcPct val="0"/>
              </a:spcAft>
              <a:defRPr u="sng">
                <a:solidFill>
                  <a:schemeClr val="tx1"/>
                </a:solidFill>
                <a:latin typeface="Arial" panose="020B0604020202020204" pitchFamily="34" charset="0"/>
              </a:defRPr>
            </a:lvl6pPr>
            <a:lvl7pPr marL="2971800" indent="-228600" eaLnBrk="0" fontAlgn="base" hangingPunct="0">
              <a:spcBef>
                <a:spcPct val="0"/>
              </a:spcBef>
              <a:spcAft>
                <a:spcPct val="0"/>
              </a:spcAft>
              <a:defRPr u="sng">
                <a:solidFill>
                  <a:schemeClr val="tx1"/>
                </a:solidFill>
                <a:latin typeface="Arial" panose="020B0604020202020204" pitchFamily="34" charset="0"/>
              </a:defRPr>
            </a:lvl7pPr>
            <a:lvl8pPr marL="3429000" indent="-228600" eaLnBrk="0" fontAlgn="base" hangingPunct="0">
              <a:spcBef>
                <a:spcPct val="0"/>
              </a:spcBef>
              <a:spcAft>
                <a:spcPct val="0"/>
              </a:spcAft>
              <a:defRPr u="sng">
                <a:solidFill>
                  <a:schemeClr val="tx1"/>
                </a:solidFill>
                <a:latin typeface="Arial" panose="020B0604020202020204" pitchFamily="34" charset="0"/>
              </a:defRPr>
            </a:lvl8pPr>
            <a:lvl9pPr marL="3886200" indent="-228600" eaLnBrk="0" fontAlgn="base" hangingPunct="0">
              <a:spcBef>
                <a:spcPct val="0"/>
              </a:spcBef>
              <a:spcAft>
                <a:spcPct val="0"/>
              </a:spcAft>
              <a:defRPr u="sng">
                <a:solidFill>
                  <a:schemeClr val="tx1"/>
                </a:solidFill>
                <a:latin typeface="Arial" panose="020B0604020202020204" pitchFamily="34" charset="0"/>
              </a:defRPr>
            </a:lvl9pPr>
          </a:lstStyle>
          <a:p>
            <a:pPr algn="just" eaLnBrk="1" hangingPunct="1"/>
            <a:endParaRPr lang="en-US" altLang="it-IT" u="none" dirty="0">
              <a:latin typeface="Calibri" panose="020F0502020204030204" pitchFamily="34" charset="0"/>
              <a:cs typeface="Calibri" panose="020F0502020204030204" pitchFamily="34" charset="0"/>
            </a:endParaRPr>
          </a:p>
          <a:p>
            <a:pPr algn="just" eaLnBrk="1" hangingPunct="1"/>
            <a:r>
              <a:rPr lang="en-US" altLang="it-IT" b="1" u="none" dirty="0">
                <a:latin typeface="Calibri" panose="020F0502020204030204" pitchFamily="34" charset="0"/>
                <a:cs typeface="Calibri" panose="020F0502020204030204" pitchFamily="34" charset="0"/>
              </a:rPr>
              <a:t>Insurance coverage for civil liability and accidents in the workplace</a:t>
            </a:r>
          </a:p>
          <a:p>
            <a:pPr algn="just" eaLnBrk="1" hangingPunct="1"/>
            <a:endParaRPr lang="en-US" altLang="it-IT" u="none" dirty="0">
              <a:latin typeface="Calibri" panose="020F0502020204030204" pitchFamily="34" charset="0"/>
              <a:cs typeface="Calibri" panose="020F0502020204030204" pitchFamily="34" charset="0"/>
            </a:endParaRPr>
          </a:p>
          <a:p>
            <a:pPr marL="285750" indent="-285750" algn="just" eaLnBrk="1" hangingPunct="1">
              <a:buFont typeface="Wingdings" panose="05000000000000000000" pitchFamily="2" charset="2"/>
              <a:buChar char="q"/>
            </a:pPr>
            <a:r>
              <a:rPr lang="en-US" altLang="it-IT" u="none" dirty="0">
                <a:latin typeface="Calibri" panose="020F0502020204030204" pitchFamily="34" charset="0"/>
                <a:cs typeface="Calibri" panose="020F0502020204030204" pitchFamily="34" charset="0"/>
              </a:rPr>
              <a:t>Grant winners will be insured for </a:t>
            </a:r>
            <a:r>
              <a:rPr lang="en-US" altLang="it-IT" b="1" u="none" dirty="0">
                <a:latin typeface="Calibri" panose="020F0502020204030204" pitchFamily="34" charset="0"/>
                <a:cs typeface="Calibri" panose="020F0502020204030204" pitchFamily="34" charset="0"/>
              </a:rPr>
              <a:t>civil liability </a:t>
            </a:r>
            <a:r>
              <a:rPr lang="en-US" altLang="it-IT" u="none" dirty="0">
                <a:latin typeface="Calibri" panose="020F0502020204030204" pitchFamily="34" charset="0"/>
                <a:cs typeface="Calibri" panose="020F0502020204030204" pitchFamily="34" charset="0"/>
              </a:rPr>
              <a:t>(damage caused to third parties) and against </a:t>
            </a:r>
            <a:r>
              <a:rPr lang="en-US" altLang="it-IT" b="1" u="none" dirty="0">
                <a:latin typeface="Calibri" panose="020F0502020204030204" pitchFamily="34" charset="0"/>
                <a:cs typeface="Calibri" panose="020F0502020204030204" pitchFamily="34" charset="0"/>
              </a:rPr>
              <a:t>accidents in the workplace </a:t>
            </a:r>
            <a:r>
              <a:rPr lang="en-US" altLang="it-IT" u="none" dirty="0">
                <a:latin typeface="Calibri" panose="020F0502020204030204" pitchFamily="34" charset="0"/>
                <a:cs typeface="Calibri" panose="020F0502020204030204" pitchFamily="34" charset="0"/>
              </a:rPr>
              <a:t>by the University policy and/or through INAIL.</a:t>
            </a:r>
          </a:p>
          <a:p>
            <a:pPr marL="285750" indent="-285750" algn="just" eaLnBrk="1" hangingPunct="1">
              <a:buFont typeface="Wingdings" panose="05000000000000000000" pitchFamily="2" charset="2"/>
              <a:buChar char="q"/>
            </a:pPr>
            <a:endParaRPr lang="en-US" altLang="it-IT" u="none" dirty="0">
              <a:latin typeface="Calibri" panose="020F0502020204030204" pitchFamily="34" charset="0"/>
              <a:cs typeface="Calibri" panose="020F0502020204030204" pitchFamily="34" charset="0"/>
            </a:endParaRPr>
          </a:p>
          <a:p>
            <a:pPr marL="285750" indent="-285750" algn="just" eaLnBrk="1" hangingPunct="1">
              <a:buFont typeface="Wingdings" panose="05000000000000000000" pitchFamily="2" charset="2"/>
              <a:buChar char="q"/>
            </a:pPr>
            <a:r>
              <a:rPr lang="en-US" altLang="it-IT" u="none" dirty="0">
                <a:latin typeface="Calibri" panose="020F0502020204030204" pitchFamily="34" charset="0"/>
                <a:cs typeface="Calibri" panose="020F0502020204030204" pitchFamily="34" charset="0"/>
              </a:rPr>
              <a:t>A dedicated and </a:t>
            </a:r>
            <a:r>
              <a:rPr lang="en-US" altLang="it-IT" b="1" u="none" dirty="0">
                <a:latin typeface="Calibri" panose="020F0502020204030204" pitchFamily="34" charset="0"/>
                <a:cs typeface="Calibri" panose="020F0502020204030204" pitchFamily="34" charset="0"/>
              </a:rPr>
              <a:t>detailed guide </a:t>
            </a:r>
            <a:r>
              <a:rPr lang="en-US" altLang="it-IT" u="none" dirty="0">
                <a:latin typeface="Calibri" panose="020F0502020204030204" pitchFamily="34" charset="0"/>
                <a:cs typeface="Calibri" panose="020F0502020204030204" pitchFamily="34" charset="0"/>
              </a:rPr>
              <a:t>regarding Health and safety during the activities carried out abroad by University students and staff is available here: </a:t>
            </a:r>
            <a:r>
              <a:rPr lang="en-US" altLang="it-IT" u="none" dirty="0">
                <a:latin typeface="Calibri" panose="020F0502020204030204" pitchFamily="34" charset="0"/>
                <a:cs typeface="Calibri" panose="020F0502020204030204" pitchFamily="34" charset="0"/>
                <a:hlinkClick r:id="rId2"/>
              </a:rPr>
              <a:t>https://www.unibo.it/en/study/life-at-university-and-in-the-city/health-and-assistance/health-and-safety/Health-and-safety-during-the-activities-carried-out-abroad-by-University-students-and-staff</a:t>
            </a:r>
            <a:r>
              <a:rPr lang="en-US" altLang="it-IT" u="none" dirty="0">
                <a:latin typeface="Calibri" panose="020F0502020204030204" pitchFamily="34" charset="0"/>
                <a:cs typeface="Calibri" panose="020F0502020204030204" pitchFamily="34" charset="0"/>
              </a:rPr>
              <a:t> </a:t>
            </a:r>
          </a:p>
          <a:p>
            <a:pPr algn="just" eaLnBrk="1" hangingPunct="1"/>
            <a:endParaRPr lang="en-GB" altLang="it-IT" u="none"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601236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olo 1"/>
          <p:cNvSpPr>
            <a:spLocks noGrp="1"/>
          </p:cNvSpPr>
          <p:nvPr>
            <p:ph type="title"/>
          </p:nvPr>
        </p:nvSpPr>
        <p:spPr bwMode="auto">
          <a:xfrm>
            <a:off x="179512" y="332656"/>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it-IT" altLang="it-IT" dirty="0">
                <a:solidFill>
                  <a:srgbClr val="000000"/>
                </a:solidFill>
              </a:rPr>
              <a:t>CALENDAR</a:t>
            </a:r>
            <a:endParaRPr lang="it-IT" altLang="it-IT" dirty="0"/>
          </a:p>
        </p:txBody>
      </p:sp>
      <p:sp>
        <p:nvSpPr>
          <p:cNvPr id="25603" name="Segnaposto contenuto 2"/>
          <p:cNvSpPr>
            <a:spLocks noGrp="1"/>
          </p:cNvSpPr>
          <p:nvPr>
            <p:ph idx="1"/>
          </p:nvPr>
        </p:nvSpPr>
        <p:spPr bwMode="auto">
          <a:xfrm>
            <a:off x="611560" y="2121967"/>
            <a:ext cx="5544616" cy="4708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Wingdings" panose="05000000000000000000" pitchFamily="2" charset="2"/>
              <a:buChar char="q"/>
            </a:pPr>
            <a:r>
              <a:rPr lang="en-US" altLang="it-IT" sz="1800" dirty="0">
                <a:latin typeface="Calibri" panose="020F0502020204030204" pitchFamily="34" charset="0"/>
                <a:cs typeface="Calibri" panose="020F0502020204030204" pitchFamily="34" charset="0"/>
              </a:rPr>
              <a:t>Language tests at the University Language Centre: </a:t>
            </a:r>
            <a:r>
              <a:rPr lang="en-US" altLang="it-IT" sz="1800" b="1" dirty="0">
                <a:latin typeface="Calibri" panose="020F0502020204030204" pitchFamily="34" charset="0"/>
                <a:cs typeface="Calibri" panose="020F0502020204030204" pitchFamily="34" charset="0"/>
              </a:rPr>
              <a:t>from 8 April 2024 12:00 p.m.  </a:t>
            </a:r>
          </a:p>
          <a:p>
            <a:pPr marL="0" indent="0">
              <a:buNone/>
            </a:pPr>
            <a:r>
              <a:rPr lang="en-US" altLang="it-IT" sz="1800" b="1" dirty="0">
                <a:latin typeface="Calibri" panose="020F0502020204030204" pitchFamily="34" charset="0"/>
                <a:cs typeface="Calibri" panose="020F0502020204030204" pitchFamily="34" charset="0"/>
              </a:rPr>
              <a:t>       to 12 April 2024 12:00 p.m.</a:t>
            </a:r>
          </a:p>
          <a:p>
            <a:pPr algn="just">
              <a:buFont typeface="Wingdings" panose="05000000000000000000" pitchFamily="2" charset="2"/>
              <a:buChar char="q"/>
            </a:pPr>
            <a:r>
              <a:rPr lang="en-US" altLang="it-IT" sz="1800" dirty="0">
                <a:latin typeface="Calibri" panose="020F0502020204030204" pitchFamily="34" charset="0"/>
                <a:cs typeface="Calibri" panose="020F0502020204030204" pitchFamily="34" charset="0"/>
              </a:rPr>
              <a:t>Deadline for applying: </a:t>
            </a:r>
            <a:r>
              <a:rPr lang="en-US" altLang="it-IT" sz="1800" b="1" dirty="0">
                <a:latin typeface="Calibri" panose="020F0502020204030204" pitchFamily="34" charset="0"/>
                <a:cs typeface="Calibri" panose="020F0502020204030204" pitchFamily="34" charset="0"/>
              </a:rPr>
              <a:t>13 May 2024 1 p.m.</a:t>
            </a:r>
          </a:p>
          <a:p>
            <a:pPr algn="just">
              <a:buFont typeface="Wingdings" panose="05000000000000000000" pitchFamily="2" charset="2"/>
              <a:buChar char="q"/>
            </a:pPr>
            <a:r>
              <a:rPr lang="en-US" altLang="it-IT" sz="1800" dirty="0">
                <a:latin typeface="Calibri" panose="020F0502020204030204" pitchFamily="34" charset="0"/>
                <a:cs typeface="Calibri" panose="020F0502020204030204" pitchFamily="34" charset="0"/>
              </a:rPr>
              <a:t>Ranking lists published on Alma RM: </a:t>
            </a:r>
            <a:r>
              <a:rPr lang="en-US" altLang="it-IT" sz="1800" b="1" dirty="0">
                <a:latin typeface="Calibri" panose="020F0502020204030204" pitchFamily="34" charset="0"/>
                <a:cs typeface="Calibri" panose="020F0502020204030204" pitchFamily="34" charset="0"/>
              </a:rPr>
              <a:t>20 June 2024 </a:t>
            </a:r>
          </a:p>
          <a:p>
            <a:pPr algn="just">
              <a:buFont typeface="Wingdings" panose="05000000000000000000" pitchFamily="2" charset="2"/>
              <a:buChar char="q"/>
            </a:pPr>
            <a:r>
              <a:rPr lang="en-US" altLang="it-IT" sz="1800" dirty="0">
                <a:latin typeface="Calibri" panose="020F0502020204030204" pitchFamily="34" charset="0"/>
                <a:cs typeface="Calibri" panose="020F0502020204030204" pitchFamily="34" charset="0"/>
              </a:rPr>
              <a:t>Deadline for winners to accept online via Alma RM: </a:t>
            </a:r>
          </a:p>
          <a:p>
            <a:pPr marL="0" indent="0" algn="just">
              <a:buNone/>
            </a:pPr>
            <a:r>
              <a:rPr lang="en-US" altLang="it-IT" sz="1800" b="1" dirty="0">
                <a:latin typeface="Calibri" panose="020F0502020204030204" pitchFamily="34" charset="0"/>
                <a:cs typeface="Calibri" panose="020F0502020204030204" pitchFamily="34" charset="0"/>
              </a:rPr>
              <a:t>       27 June 2023</a:t>
            </a:r>
          </a:p>
          <a:p>
            <a:pPr algn="just">
              <a:buFont typeface="Wingdings" panose="05000000000000000000" pitchFamily="2" charset="2"/>
              <a:buChar char="q"/>
            </a:pPr>
            <a:r>
              <a:rPr lang="en-US" altLang="it-IT" sz="1800" dirty="0">
                <a:latin typeface="Calibri" panose="020F0502020204030204" pitchFamily="34" charset="0"/>
                <a:cs typeface="Calibri" panose="020F0502020204030204" pitchFamily="34" charset="0"/>
              </a:rPr>
              <a:t>1</a:t>
            </a:r>
            <a:r>
              <a:rPr lang="en-US" altLang="it-IT" sz="1800" baseline="30000" dirty="0">
                <a:latin typeface="Calibri" panose="020F0502020204030204" pitchFamily="34" charset="0"/>
                <a:cs typeface="Calibri" panose="020F0502020204030204" pitchFamily="34" charset="0"/>
              </a:rPr>
              <a:t>st</a:t>
            </a:r>
            <a:r>
              <a:rPr lang="en-US" altLang="it-IT" sz="1800" dirty="0">
                <a:latin typeface="Calibri" panose="020F0502020204030204" pitchFamily="34" charset="0"/>
                <a:cs typeface="Calibri" panose="020F0502020204030204" pitchFamily="34" charset="0"/>
              </a:rPr>
              <a:t> September 2024: </a:t>
            </a:r>
            <a:r>
              <a:rPr lang="en-US" altLang="it-IT" sz="1800" b="1" dirty="0">
                <a:latin typeface="Calibri" panose="020F0502020204030204" pitchFamily="34" charset="0"/>
                <a:cs typeface="Calibri" panose="020F0502020204030204" pitchFamily="34" charset="0"/>
              </a:rPr>
              <a:t>beginning of the traineeship</a:t>
            </a:r>
            <a:endParaRPr lang="en-US" altLang="it-IT" sz="1800" dirty="0">
              <a:latin typeface="Calibri" panose="020F0502020204030204" pitchFamily="34" charset="0"/>
              <a:cs typeface="Calibri" panose="020F0502020204030204" pitchFamily="34" charset="0"/>
            </a:endParaRPr>
          </a:p>
          <a:p>
            <a:pPr algn="just">
              <a:buFont typeface="Wingdings" panose="05000000000000000000" pitchFamily="2" charset="2"/>
              <a:buChar char="q"/>
            </a:pPr>
            <a:r>
              <a:rPr lang="en-US" altLang="it-IT" sz="1800" dirty="0">
                <a:latin typeface="Calibri" panose="020F0502020204030204" pitchFamily="34" charset="0"/>
                <a:cs typeface="Calibri" panose="020F0502020204030204" pitchFamily="34" charset="0"/>
              </a:rPr>
              <a:t>31 July 2025: </a:t>
            </a:r>
            <a:r>
              <a:rPr lang="en-US" altLang="it-IT" sz="1800" b="1" dirty="0">
                <a:latin typeface="Calibri" panose="020F0502020204030204" pitchFamily="34" charset="0"/>
                <a:cs typeface="Calibri" panose="020F0502020204030204" pitchFamily="34" charset="0"/>
              </a:rPr>
              <a:t>final conclusion for all traineeships </a:t>
            </a:r>
            <a:endParaRPr lang="it-IT" altLang="it-IT" sz="1800" b="1" dirty="0">
              <a:latin typeface="Calibri" panose="020F0502020204030204" pitchFamily="34" charset="0"/>
              <a:cs typeface="Calibri" panose="020F0502020204030204" pitchFamily="34" charset="0"/>
            </a:endParaRPr>
          </a:p>
          <a:p>
            <a:pPr marL="0" indent="0">
              <a:buFontTx/>
              <a:buNone/>
            </a:pPr>
            <a:endParaRPr lang="it-IT" altLang="it-IT" sz="2000" dirty="0"/>
          </a:p>
        </p:txBody>
      </p:sp>
      <p:sp>
        <p:nvSpPr>
          <p:cNvPr id="4" name="Rettangolo 3">
            <a:extLst>
              <a:ext uri="{FF2B5EF4-FFF2-40B4-BE49-F238E27FC236}">
                <a16:creationId xmlns:a16="http://schemas.microsoft.com/office/drawing/2014/main" id="{B0F31005-BD1B-4474-861B-96F95271ECEC}"/>
              </a:ext>
            </a:extLst>
          </p:cNvPr>
          <p:cNvSpPr/>
          <p:nvPr/>
        </p:nvSpPr>
        <p:spPr>
          <a:xfrm>
            <a:off x="395536" y="1916832"/>
            <a:ext cx="5544616" cy="3456385"/>
          </a:xfrm>
          <a:prstGeom prst="rect">
            <a:avLst/>
          </a:prstGeom>
          <a:noFill/>
          <a:ln>
            <a:solidFill>
              <a:srgbClr val="BD2B0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8" descr="LOGO UNIB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1880" y="1491028"/>
            <a:ext cx="1609725" cy="106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6" name="Rettangolo 1"/>
          <p:cNvSpPr>
            <a:spLocks noChangeArrowheads="1"/>
          </p:cNvSpPr>
          <p:nvPr/>
        </p:nvSpPr>
        <p:spPr bwMode="auto">
          <a:xfrm>
            <a:off x="4572000" y="3023742"/>
            <a:ext cx="4181475" cy="16989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u="sng">
                <a:solidFill>
                  <a:schemeClr val="tx1"/>
                </a:solidFill>
                <a:latin typeface="Arial" panose="020B0604020202020204" pitchFamily="34" charset="0"/>
              </a:defRPr>
            </a:lvl1pPr>
            <a:lvl2pPr marL="742950" indent="-285750">
              <a:defRPr u="sng">
                <a:solidFill>
                  <a:schemeClr val="tx1"/>
                </a:solidFill>
                <a:latin typeface="Arial" panose="020B0604020202020204" pitchFamily="34" charset="0"/>
              </a:defRPr>
            </a:lvl2pPr>
            <a:lvl3pPr marL="1143000" indent="-228600">
              <a:defRPr u="sng">
                <a:solidFill>
                  <a:schemeClr val="tx1"/>
                </a:solidFill>
                <a:latin typeface="Arial" panose="020B0604020202020204" pitchFamily="34" charset="0"/>
              </a:defRPr>
            </a:lvl3pPr>
            <a:lvl4pPr marL="1600200" indent="-228600">
              <a:defRPr u="sng">
                <a:solidFill>
                  <a:schemeClr val="tx1"/>
                </a:solidFill>
                <a:latin typeface="Arial" panose="020B0604020202020204" pitchFamily="34" charset="0"/>
              </a:defRPr>
            </a:lvl4pPr>
            <a:lvl5pPr marL="2057400" indent="-228600">
              <a:defRPr u="sng">
                <a:solidFill>
                  <a:schemeClr val="tx1"/>
                </a:solidFill>
                <a:latin typeface="Arial" panose="020B0604020202020204" pitchFamily="34" charset="0"/>
              </a:defRPr>
            </a:lvl5pPr>
            <a:lvl6pPr marL="2514600" indent="-228600" eaLnBrk="0" fontAlgn="base" hangingPunct="0">
              <a:spcBef>
                <a:spcPct val="0"/>
              </a:spcBef>
              <a:spcAft>
                <a:spcPct val="0"/>
              </a:spcAft>
              <a:defRPr u="sng">
                <a:solidFill>
                  <a:schemeClr val="tx1"/>
                </a:solidFill>
                <a:latin typeface="Arial" panose="020B0604020202020204" pitchFamily="34" charset="0"/>
              </a:defRPr>
            </a:lvl6pPr>
            <a:lvl7pPr marL="2971800" indent="-228600" eaLnBrk="0" fontAlgn="base" hangingPunct="0">
              <a:spcBef>
                <a:spcPct val="0"/>
              </a:spcBef>
              <a:spcAft>
                <a:spcPct val="0"/>
              </a:spcAft>
              <a:defRPr u="sng">
                <a:solidFill>
                  <a:schemeClr val="tx1"/>
                </a:solidFill>
                <a:latin typeface="Arial" panose="020B0604020202020204" pitchFamily="34" charset="0"/>
              </a:defRPr>
            </a:lvl7pPr>
            <a:lvl8pPr marL="3429000" indent="-228600" eaLnBrk="0" fontAlgn="base" hangingPunct="0">
              <a:spcBef>
                <a:spcPct val="0"/>
              </a:spcBef>
              <a:spcAft>
                <a:spcPct val="0"/>
              </a:spcAft>
              <a:defRPr u="sng">
                <a:solidFill>
                  <a:schemeClr val="tx1"/>
                </a:solidFill>
                <a:latin typeface="Arial" panose="020B0604020202020204" pitchFamily="34" charset="0"/>
              </a:defRPr>
            </a:lvl8pPr>
            <a:lvl9pPr marL="3886200" indent="-228600" eaLnBrk="0" fontAlgn="base" hangingPunct="0">
              <a:spcBef>
                <a:spcPct val="0"/>
              </a:spcBef>
              <a:spcAft>
                <a:spcPct val="0"/>
              </a:spcAft>
              <a:defRPr u="sng">
                <a:solidFill>
                  <a:schemeClr val="tx1"/>
                </a:solidFill>
                <a:latin typeface="Arial" panose="020B0604020202020204" pitchFamily="34" charset="0"/>
              </a:defRPr>
            </a:lvl9pPr>
          </a:lstStyle>
          <a:p>
            <a:pPr algn="ctr" eaLnBrk="1" hangingPunct="1">
              <a:spcBef>
                <a:spcPct val="20000"/>
              </a:spcBef>
              <a:defRPr/>
            </a:pPr>
            <a:r>
              <a:rPr lang="it-IT" altLang="it-IT" b="1" u="none" dirty="0">
                <a:latin typeface="Calibri" panose="020F0502020204030204" pitchFamily="34" charset="0"/>
                <a:cs typeface="Calibri" panose="020F0502020204030204" pitchFamily="34" charset="0"/>
              </a:rPr>
              <a:t>International Mobility Office - Law</a:t>
            </a:r>
          </a:p>
          <a:p>
            <a:pPr algn="ctr" eaLnBrk="1" hangingPunct="1">
              <a:spcBef>
                <a:spcPct val="20000"/>
              </a:spcBef>
              <a:defRPr/>
            </a:pPr>
            <a:r>
              <a:rPr lang="it-IT" altLang="it-IT" u="none" dirty="0">
                <a:latin typeface="Calibri" panose="020F0502020204030204" pitchFamily="34" charset="0"/>
                <a:cs typeface="Calibri" panose="020F0502020204030204" pitchFamily="34" charset="0"/>
                <a:hlinkClick r:id="rId3"/>
              </a:rPr>
              <a:t>mobility.law@unibo.it</a:t>
            </a:r>
            <a:r>
              <a:rPr lang="it-IT" altLang="it-IT" u="none" dirty="0">
                <a:latin typeface="Calibri" panose="020F0502020204030204" pitchFamily="34" charset="0"/>
                <a:cs typeface="Calibri" panose="020F0502020204030204" pitchFamily="34" charset="0"/>
              </a:rPr>
              <a:t>   </a:t>
            </a:r>
          </a:p>
          <a:p>
            <a:pPr algn="ctr" eaLnBrk="1" hangingPunct="1">
              <a:spcBef>
                <a:spcPct val="20000"/>
              </a:spcBef>
              <a:defRPr/>
            </a:pPr>
            <a:r>
              <a:rPr lang="it-IT" altLang="it-IT" u="none" dirty="0">
                <a:latin typeface="Calibri" panose="020F0502020204030204" pitchFamily="34" charset="0"/>
                <a:cs typeface="Calibri" panose="020F0502020204030204" pitchFamily="34" charset="0"/>
              </a:rPr>
              <a:t>Via Filippo Re 8</a:t>
            </a:r>
          </a:p>
          <a:p>
            <a:pPr algn="ctr" eaLnBrk="1" hangingPunct="1">
              <a:spcBef>
                <a:spcPct val="20000"/>
              </a:spcBef>
              <a:defRPr/>
            </a:pPr>
            <a:r>
              <a:rPr lang="it-IT" altLang="it-IT" u="none" dirty="0">
                <a:latin typeface="Calibri" panose="020F0502020204030204" pitchFamily="34" charset="0"/>
                <a:cs typeface="Calibri" panose="020F0502020204030204" pitchFamily="34" charset="0"/>
              </a:rPr>
              <a:t>40126 Bologna </a:t>
            </a:r>
          </a:p>
          <a:p>
            <a:pPr algn="ctr" eaLnBrk="1" hangingPunct="1">
              <a:spcBef>
                <a:spcPct val="20000"/>
              </a:spcBef>
              <a:defRPr/>
            </a:pPr>
            <a:endParaRPr lang="it-IT" altLang="it-IT" u="none" dirty="0">
              <a:latin typeface="Calibri" panose="020F0502020204030204" pitchFamily="34" charset="0"/>
              <a:cs typeface="Calibri" panose="020F0502020204030204" pitchFamily="34" charset="0"/>
            </a:endParaRPr>
          </a:p>
        </p:txBody>
      </p:sp>
      <p:sp>
        <p:nvSpPr>
          <p:cNvPr id="6" name="Titolo 1"/>
          <p:cNvSpPr txBox="1">
            <a:spLocks/>
          </p:cNvSpPr>
          <p:nvPr/>
        </p:nvSpPr>
        <p:spPr bwMode="auto">
          <a:xfrm>
            <a:off x="325958" y="345423"/>
            <a:ext cx="8229600"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defRPr/>
            </a:pPr>
            <a:r>
              <a:rPr lang="it-IT" altLang="it-IT" u="none" kern="0" dirty="0">
                <a:solidFill>
                  <a:srgbClr val="000000"/>
                </a:solidFill>
              </a:rPr>
              <a:t>CONTACTS</a:t>
            </a:r>
            <a:endParaRPr lang="it-IT" altLang="it-IT" u="none" kern="0" dirty="0"/>
          </a:p>
        </p:txBody>
      </p:sp>
      <p:sp>
        <p:nvSpPr>
          <p:cNvPr id="28677" name="CasellaDiTesto 2"/>
          <p:cNvSpPr txBox="1">
            <a:spLocks noChangeArrowheads="1"/>
          </p:cNvSpPr>
          <p:nvPr/>
        </p:nvSpPr>
        <p:spPr bwMode="auto">
          <a:xfrm>
            <a:off x="0" y="3023742"/>
            <a:ext cx="4181475" cy="1625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u="sng">
                <a:solidFill>
                  <a:schemeClr val="tx1"/>
                </a:solidFill>
                <a:latin typeface="Arial" panose="020B0604020202020204" pitchFamily="34" charset="0"/>
              </a:defRPr>
            </a:lvl1pPr>
            <a:lvl2pPr marL="742950" indent="-285750">
              <a:defRPr u="sng">
                <a:solidFill>
                  <a:schemeClr val="tx1"/>
                </a:solidFill>
                <a:latin typeface="Arial" panose="020B0604020202020204" pitchFamily="34" charset="0"/>
              </a:defRPr>
            </a:lvl2pPr>
            <a:lvl3pPr marL="1143000" indent="-228600">
              <a:defRPr u="sng">
                <a:solidFill>
                  <a:schemeClr val="tx1"/>
                </a:solidFill>
                <a:latin typeface="Arial" panose="020B0604020202020204" pitchFamily="34" charset="0"/>
              </a:defRPr>
            </a:lvl3pPr>
            <a:lvl4pPr marL="1600200" indent="-228600">
              <a:defRPr u="sng">
                <a:solidFill>
                  <a:schemeClr val="tx1"/>
                </a:solidFill>
                <a:latin typeface="Arial" panose="020B0604020202020204" pitchFamily="34" charset="0"/>
              </a:defRPr>
            </a:lvl4pPr>
            <a:lvl5pPr marL="2057400" indent="-228600">
              <a:defRPr u="sng">
                <a:solidFill>
                  <a:schemeClr val="tx1"/>
                </a:solidFill>
                <a:latin typeface="Arial" panose="020B0604020202020204" pitchFamily="34" charset="0"/>
              </a:defRPr>
            </a:lvl5pPr>
            <a:lvl6pPr marL="2514600" indent="-228600" eaLnBrk="0" fontAlgn="base" hangingPunct="0">
              <a:spcBef>
                <a:spcPct val="0"/>
              </a:spcBef>
              <a:spcAft>
                <a:spcPct val="0"/>
              </a:spcAft>
              <a:defRPr u="sng">
                <a:solidFill>
                  <a:schemeClr val="tx1"/>
                </a:solidFill>
                <a:latin typeface="Arial" panose="020B0604020202020204" pitchFamily="34" charset="0"/>
              </a:defRPr>
            </a:lvl6pPr>
            <a:lvl7pPr marL="2971800" indent="-228600" eaLnBrk="0" fontAlgn="base" hangingPunct="0">
              <a:spcBef>
                <a:spcPct val="0"/>
              </a:spcBef>
              <a:spcAft>
                <a:spcPct val="0"/>
              </a:spcAft>
              <a:defRPr u="sng">
                <a:solidFill>
                  <a:schemeClr val="tx1"/>
                </a:solidFill>
                <a:latin typeface="Arial" panose="020B0604020202020204" pitchFamily="34" charset="0"/>
              </a:defRPr>
            </a:lvl7pPr>
            <a:lvl8pPr marL="3429000" indent="-228600" eaLnBrk="0" fontAlgn="base" hangingPunct="0">
              <a:spcBef>
                <a:spcPct val="0"/>
              </a:spcBef>
              <a:spcAft>
                <a:spcPct val="0"/>
              </a:spcAft>
              <a:defRPr u="sng">
                <a:solidFill>
                  <a:schemeClr val="tx1"/>
                </a:solidFill>
                <a:latin typeface="Arial" panose="020B0604020202020204" pitchFamily="34" charset="0"/>
              </a:defRPr>
            </a:lvl8pPr>
            <a:lvl9pPr marL="3886200" indent="-228600" eaLnBrk="0" fontAlgn="base" hangingPunct="0">
              <a:spcBef>
                <a:spcPct val="0"/>
              </a:spcBef>
              <a:spcAft>
                <a:spcPct val="0"/>
              </a:spcAft>
              <a:defRPr u="sng">
                <a:solidFill>
                  <a:schemeClr val="tx1"/>
                </a:solidFill>
                <a:latin typeface="Arial" panose="020B0604020202020204" pitchFamily="34" charset="0"/>
              </a:defRPr>
            </a:lvl9pPr>
          </a:lstStyle>
          <a:p>
            <a:pPr algn="ctr" eaLnBrk="1" hangingPunct="1">
              <a:spcBef>
                <a:spcPct val="20000"/>
              </a:spcBef>
            </a:pPr>
            <a:r>
              <a:rPr lang="en-GB" altLang="it-IT" b="1" u="none" dirty="0">
                <a:latin typeface="Calibri" panose="020F0502020204030204" pitchFamily="34" charset="0"/>
                <a:cs typeface="Calibri" panose="020F0502020204030204" pitchFamily="34" charset="0"/>
              </a:rPr>
              <a:t>Erasmus Placement Office</a:t>
            </a:r>
          </a:p>
          <a:p>
            <a:pPr algn="ctr" eaLnBrk="1" hangingPunct="1">
              <a:spcBef>
                <a:spcPct val="20000"/>
              </a:spcBef>
            </a:pPr>
            <a:r>
              <a:rPr lang="en-GB" altLang="it-IT" u="none" dirty="0">
                <a:latin typeface="Calibri" panose="020F0502020204030204" pitchFamily="34" charset="0"/>
                <a:cs typeface="Calibri" panose="020F0502020204030204" pitchFamily="34" charset="0"/>
                <a:hlinkClick r:id="rId4"/>
              </a:rPr>
              <a:t>erasmus.placement@unibo.it</a:t>
            </a:r>
            <a:endParaRPr lang="en-GB" altLang="it-IT" u="none" dirty="0">
              <a:latin typeface="Calibri" panose="020F0502020204030204" pitchFamily="34" charset="0"/>
              <a:cs typeface="Calibri" panose="020F0502020204030204" pitchFamily="34" charset="0"/>
            </a:endParaRPr>
          </a:p>
          <a:p>
            <a:pPr algn="ctr" eaLnBrk="1" hangingPunct="1">
              <a:spcBef>
                <a:spcPct val="20000"/>
              </a:spcBef>
            </a:pPr>
            <a:r>
              <a:rPr lang="en-GB" altLang="it-IT" u="none" dirty="0">
                <a:latin typeface="Calibri" panose="020F0502020204030204" pitchFamily="34" charset="0"/>
                <a:cs typeface="Calibri" panose="020F0502020204030204" pitchFamily="34" charset="0"/>
              </a:rPr>
              <a:t>Via Filippo Re 4</a:t>
            </a:r>
          </a:p>
          <a:p>
            <a:pPr algn="ctr" eaLnBrk="1" hangingPunct="1">
              <a:spcBef>
                <a:spcPct val="20000"/>
              </a:spcBef>
            </a:pPr>
            <a:r>
              <a:rPr lang="en-GB" altLang="it-IT" u="none" dirty="0">
                <a:latin typeface="Calibri" panose="020F0502020204030204" pitchFamily="34" charset="0"/>
                <a:cs typeface="Calibri" panose="020F0502020204030204" pitchFamily="34" charset="0"/>
              </a:rPr>
              <a:t>40126 Bologna</a:t>
            </a:r>
          </a:p>
          <a:p>
            <a:pPr algn="ctr" eaLnBrk="1" hangingPunct="1">
              <a:spcBef>
                <a:spcPct val="20000"/>
              </a:spcBef>
            </a:pPr>
            <a:endParaRPr lang="en-GB" altLang="it-IT" sz="1400" u="none" dirty="0"/>
          </a:p>
        </p:txBody>
      </p:sp>
    </p:spTree>
    <p:extLst>
      <p:ext uri="{BB962C8B-B14F-4D97-AF65-F5344CB8AC3E}">
        <p14:creationId xmlns:p14="http://schemas.microsoft.com/office/powerpoint/2010/main" val="16986988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395288" y="26035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it-IT" altLang="it-IT">
                <a:solidFill>
                  <a:srgbClr val="000000"/>
                </a:solidFill>
              </a:rPr>
              <a:t>Erasmus+ Traineeship</a:t>
            </a:r>
            <a:endParaRPr lang="it-IT" altLang="it-IT"/>
          </a:p>
        </p:txBody>
      </p:sp>
      <p:sp>
        <p:nvSpPr>
          <p:cNvPr id="8195" name="Rectangle 3"/>
          <p:cNvSpPr>
            <a:spLocks noGrp="1" noChangeArrowheads="1"/>
          </p:cNvSpPr>
          <p:nvPr>
            <p:ph type="body" idx="1"/>
          </p:nvPr>
        </p:nvSpPr>
        <p:spPr bwMode="auto">
          <a:xfrm>
            <a:off x="467544" y="2722979"/>
            <a:ext cx="5832648" cy="4968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FontTx/>
              <a:buNone/>
            </a:pPr>
            <a:endParaRPr lang="en-GB" altLang="it-IT" sz="1800" b="1" dirty="0"/>
          </a:p>
          <a:p>
            <a:pPr marL="0" indent="0">
              <a:buFontTx/>
              <a:buNone/>
            </a:pPr>
            <a:r>
              <a:rPr lang="en-GB" altLang="it-IT" sz="1800" b="1" dirty="0">
                <a:latin typeface="Calibri" panose="020F0502020204030204" pitchFamily="34" charset="0"/>
                <a:cs typeface="Calibri" panose="020F0502020204030204" pitchFamily="34" charset="0"/>
              </a:rPr>
              <a:t>Countries where traineeships may be performed</a:t>
            </a:r>
          </a:p>
          <a:p>
            <a:pPr algn="just">
              <a:buFont typeface="Wingdings" panose="05000000000000000000" pitchFamily="2" charset="2"/>
              <a:buChar char="q"/>
            </a:pPr>
            <a:r>
              <a:rPr lang="en-GB" altLang="it-IT" sz="1800" dirty="0">
                <a:latin typeface="Calibri" panose="020F0502020204030204" pitchFamily="34" charset="0"/>
                <a:cs typeface="Calibri" panose="020F0502020204030204" pitchFamily="34" charset="0"/>
              </a:rPr>
              <a:t>the 26 European Union member states; </a:t>
            </a:r>
          </a:p>
          <a:p>
            <a:pPr algn="just">
              <a:buFont typeface="Wingdings" panose="05000000000000000000" pitchFamily="2" charset="2"/>
              <a:buChar char="q"/>
            </a:pPr>
            <a:r>
              <a:rPr lang="en-GB" altLang="it-IT" sz="1800" dirty="0">
                <a:latin typeface="Calibri" panose="020F0502020204030204" pitchFamily="34" charset="0"/>
                <a:cs typeface="Calibri" panose="020F0502020204030204" pitchFamily="34" charset="0"/>
              </a:rPr>
              <a:t>the 3 countries of the European Economic Area (Iceland, Liechtenstein, Norway);</a:t>
            </a:r>
          </a:p>
          <a:p>
            <a:pPr algn="just">
              <a:buFont typeface="Wingdings" panose="05000000000000000000" pitchFamily="2" charset="2"/>
              <a:buChar char="q"/>
            </a:pPr>
            <a:r>
              <a:rPr lang="en-GB" altLang="it-IT" sz="1800" dirty="0">
                <a:latin typeface="Calibri" panose="020F0502020204030204" pitchFamily="34" charset="0"/>
                <a:cs typeface="Calibri" panose="020F0502020204030204" pitchFamily="34" charset="0"/>
              </a:rPr>
              <a:t>the 3 candidate members (Macedonia, Serbia, Turkey).</a:t>
            </a:r>
          </a:p>
          <a:p>
            <a:pPr algn="just">
              <a:buFont typeface="Wingdings" panose="05000000000000000000" pitchFamily="2" charset="2"/>
              <a:buChar char="q"/>
            </a:pPr>
            <a:r>
              <a:rPr lang="en-GB" altLang="it-IT" sz="1800" dirty="0">
                <a:latin typeface="Calibri" panose="020F0502020204030204" pitchFamily="34" charset="0"/>
                <a:cs typeface="Calibri" panose="020F0502020204030204" pitchFamily="34" charset="0"/>
              </a:rPr>
              <a:t>United Kingdom and Switzerland</a:t>
            </a:r>
          </a:p>
          <a:p>
            <a:pPr marL="0" indent="0" algn="just">
              <a:buNone/>
            </a:pPr>
            <a:endParaRPr lang="en-GB" altLang="it-IT" sz="1800" b="1" dirty="0">
              <a:solidFill>
                <a:srgbClr val="000000"/>
              </a:solidFill>
              <a:latin typeface="Calibri" panose="020F0502020204030204" pitchFamily="34" charset="0"/>
              <a:cs typeface="Calibri" panose="020F0502020204030204" pitchFamily="34" charset="0"/>
            </a:endParaRPr>
          </a:p>
          <a:p>
            <a:pPr marL="0" indent="0" algn="just">
              <a:buNone/>
            </a:pPr>
            <a:r>
              <a:rPr lang="en-US" altLang="it-IT" sz="1800" dirty="0">
                <a:solidFill>
                  <a:srgbClr val="000000"/>
                </a:solidFill>
                <a:latin typeface="Calibri" panose="020F0502020204030204" pitchFamily="34" charset="0"/>
                <a:cs typeface="Calibri" panose="020F0502020204030204" pitchFamily="34" charset="0"/>
              </a:rPr>
              <a:t>NB. Mobilities at universities/higher education institutions in United Kingdom and Switzerland are not eligible.</a:t>
            </a:r>
            <a:endParaRPr lang="en-GB" altLang="it-IT" sz="1800" dirty="0">
              <a:solidFill>
                <a:srgbClr val="000000"/>
              </a:solidFill>
              <a:latin typeface="Calibri" panose="020F0502020204030204" pitchFamily="34" charset="0"/>
              <a:cs typeface="Calibri" panose="020F0502020204030204" pitchFamily="34" charset="0"/>
            </a:endParaRPr>
          </a:p>
          <a:p>
            <a:pPr algn="just">
              <a:buFont typeface="Wingdings" panose="05000000000000000000" pitchFamily="2" charset="2"/>
              <a:buChar char="q"/>
            </a:pPr>
            <a:endParaRPr lang="en-GB" altLang="it-IT" sz="1800" b="1" dirty="0">
              <a:solidFill>
                <a:srgbClr val="000000"/>
              </a:solidFill>
              <a:latin typeface="Calibri" panose="020F0502020204030204" pitchFamily="34" charset="0"/>
              <a:cs typeface="Calibri" panose="020F0502020204030204" pitchFamily="34" charset="0"/>
            </a:endParaRPr>
          </a:p>
        </p:txBody>
      </p:sp>
      <p:pic>
        <p:nvPicPr>
          <p:cNvPr id="5" name="Picture 5" descr="http://www.regionieambiente.it/images/stories/normativa/erasmus.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l="21161" r="20242" b="31006"/>
          <a:stretch>
            <a:fillRect/>
          </a:stretch>
        </p:blipFill>
        <p:spPr bwMode="auto">
          <a:xfrm>
            <a:off x="6372200" y="3331180"/>
            <a:ext cx="2017474"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asellaDiTesto 1"/>
          <p:cNvSpPr txBox="1"/>
          <p:nvPr/>
        </p:nvSpPr>
        <p:spPr>
          <a:xfrm>
            <a:off x="395288" y="1403350"/>
            <a:ext cx="7848872" cy="1569660"/>
          </a:xfrm>
          <a:prstGeom prst="rect">
            <a:avLst/>
          </a:prstGeom>
          <a:noFill/>
        </p:spPr>
        <p:txBody>
          <a:bodyPr wrap="square" rtlCol="0">
            <a:spAutoFit/>
          </a:bodyPr>
          <a:lstStyle/>
          <a:p>
            <a:pPr marL="0" indent="0" algn="just">
              <a:buFontTx/>
              <a:buNone/>
            </a:pPr>
            <a:r>
              <a:rPr lang="en-US" altLang="it-IT" sz="2400" b="1" i="1" dirty="0">
                <a:latin typeface="Calibri" panose="020F0502020204030204" pitchFamily="34" charset="0"/>
                <a:cs typeface="Calibri" panose="020F0502020204030204" pitchFamily="34" charset="0"/>
              </a:rPr>
              <a:t>What is Erasmus+ Traineeship </a:t>
            </a:r>
            <a:r>
              <a:rPr lang="en-US" altLang="it-IT" sz="2400" b="1" i="1" dirty="0" err="1">
                <a:latin typeface="Calibri" panose="020F0502020204030204" pitchFamily="34" charset="0"/>
                <a:cs typeface="Calibri" panose="020F0502020204030204" pitchFamily="34" charset="0"/>
              </a:rPr>
              <a:t>programme</a:t>
            </a:r>
            <a:r>
              <a:rPr lang="en-US" altLang="it-IT" sz="2400" b="1" i="1" dirty="0">
                <a:latin typeface="Calibri" panose="020F0502020204030204" pitchFamily="34" charset="0"/>
                <a:cs typeface="Calibri" panose="020F0502020204030204" pitchFamily="34" charset="0"/>
              </a:rPr>
              <a:t>?</a:t>
            </a:r>
          </a:p>
          <a:p>
            <a:pPr algn="just"/>
            <a:r>
              <a:rPr lang="en-US" altLang="it-IT" u="none" dirty="0">
                <a:latin typeface="Calibri" panose="020F0502020204030204" pitchFamily="34" charset="0"/>
                <a:cs typeface="Calibri" panose="020F0502020204030204" pitchFamily="34" charset="0"/>
              </a:rPr>
              <a:t>The </a:t>
            </a:r>
            <a:r>
              <a:rPr lang="en-US" altLang="it-IT" u="none" dirty="0" err="1">
                <a:latin typeface="Calibri" panose="020F0502020204030204" pitchFamily="34" charset="0"/>
                <a:cs typeface="Calibri" panose="020F0502020204030204" pitchFamily="34" charset="0"/>
              </a:rPr>
              <a:t>programme</a:t>
            </a:r>
            <a:r>
              <a:rPr lang="en-US" altLang="it-IT" u="none" dirty="0">
                <a:latin typeface="Calibri" panose="020F0502020204030204" pitchFamily="34" charset="0"/>
                <a:cs typeface="Calibri" panose="020F0502020204030204" pitchFamily="34" charset="0"/>
              </a:rPr>
              <a:t> gives students a chance to carry out a </a:t>
            </a:r>
            <a:r>
              <a:rPr lang="en-US" altLang="it-IT" b="1" u="none" dirty="0">
                <a:latin typeface="Calibri" panose="020F0502020204030204" pitchFamily="34" charset="0"/>
                <a:cs typeface="Calibri" panose="020F0502020204030204" pitchFamily="34" charset="0"/>
              </a:rPr>
              <a:t>traineeship</a:t>
            </a:r>
            <a:r>
              <a:rPr lang="en-US" altLang="it-IT" u="none" dirty="0">
                <a:latin typeface="Calibri" panose="020F0502020204030204" pitchFamily="34" charset="0"/>
                <a:cs typeface="Calibri" panose="020F0502020204030204" pitchFamily="34" charset="0"/>
              </a:rPr>
              <a:t> with a business, training </a:t>
            </a:r>
            <a:r>
              <a:rPr lang="en-US" altLang="it-IT" u="none" dirty="0" err="1">
                <a:latin typeface="Calibri" panose="020F0502020204030204" pitchFamily="34" charset="0"/>
                <a:cs typeface="Calibri" panose="020F0502020204030204" pitchFamily="34" charset="0"/>
              </a:rPr>
              <a:t>centre</a:t>
            </a:r>
            <a:r>
              <a:rPr lang="en-US" altLang="it-IT" u="none" dirty="0">
                <a:latin typeface="Calibri" panose="020F0502020204030204" pitchFamily="34" charset="0"/>
                <a:cs typeface="Calibri" panose="020F0502020204030204" pitchFamily="34" charset="0"/>
              </a:rPr>
              <a:t>, university, research </a:t>
            </a:r>
            <a:r>
              <a:rPr lang="en-US" altLang="it-IT" u="none" dirty="0" err="1">
                <a:latin typeface="Calibri" panose="020F0502020204030204" pitchFamily="34" charset="0"/>
                <a:cs typeface="Calibri" panose="020F0502020204030204" pitchFamily="34" charset="0"/>
              </a:rPr>
              <a:t>centre</a:t>
            </a:r>
            <a:r>
              <a:rPr lang="en-US" altLang="it-IT" u="none" dirty="0">
                <a:latin typeface="Calibri" panose="020F0502020204030204" pitchFamily="34" charset="0"/>
                <a:cs typeface="Calibri" panose="020F0502020204030204" pitchFamily="34" charset="0"/>
              </a:rPr>
              <a:t> or other organization in countries belonging to the </a:t>
            </a:r>
            <a:r>
              <a:rPr lang="en-US" altLang="it-IT" u="none" dirty="0" err="1">
                <a:latin typeface="Calibri" panose="020F0502020204030204" pitchFamily="34" charset="0"/>
                <a:cs typeface="Calibri" panose="020F0502020204030204" pitchFamily="34" charset="0"/>
              </a:rPr>
              <a:t>Programme</a:t>
            </a:r>
            <a:endParaRPr lang="en-US" altLang="it-IT" u="none" dirty="0">
              <a:latin typeface="Calibri" panose="020F0502020204030204" pitchFamily="34" charset="0"/>
              <a:cs typeface="Calibri" panose="020F0502020204030204" pitchFamily="34" charset="0"/>
            </a:endParaRPr>
          </a:p>
          <a:p>
            <a:endParaRPr lang="it-IT" dirty="0"/>
          </a:p>
        </p:txBody>
      </p:sp>
    </p:spTree>
    <p:extLst>
      <p:ext uri="{BB962C8B-B14F-4D97-AF65-F5344CB8AC3E}">
        <p14:creationId xmlns:p14="http://schemas.microsoft.com/office/powerpoint/2010/main" val="37226986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395288" y="260350"/>
            <a:ext cx="8229600"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it-IT" altLang="it-IT" u="none" kern="0" dirty="0">
                <a:solidFill>
                  <a:srgbClr val="000000"/>
                </a:solidFill>
              </a:rPr>
              <a:t>Erasmus+ </a:t>
            </a:r>
            <a:r>
              <a:rPr lang="it-IT" altLang="it-IT" u="none" kern="0" dirty="0" err="1">
                <a:solidFill>
                  <a:srgbClr val="000000"/>
                </a:solidFill>
              </a:rPr>
              <a:t>Traineeship</a:t>
            </a:r>
            <a:endParaRPr lang="it-IT" altLang="it-IT" u="none" kern="0" dirty="0"/>
          </a:p>
        </p:txBody>
      </p:sp>
      <p:sp>
        <p:nvSpPr>
          <p:cNvPr id="9219" name="Rettangolo 2"/>
          <p:cNvSpPr>
            <a:spLocks noChangeArrowheads="1"/>
          </p:cNvSpPr>
          <p:nvPr/>
        </p:nvSpPr>
        <p:spPr bwMode="auto">
          <a:xfrm>
            <a:off x="398814" y="1403350"/>
            <a:ext cx="7917602" cy="3508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u="sng">
                <a:solidFill>
                  <a:schemeClr val="tx1"/>
                </a:solidFill>
                <a:latin typeface="Arial" panose="020B0604020202020204" pitchFamily="34" charset="0"/>
              </a:defRPr>
            </a:lvl1pPr>
            <a:lvl2pPr marL="742950" indent="-285750">
              <a:defRPr u="sng">
                <a:solidFill>
                  <a:schemeClr val="tx1"/>
                </a:solidFill>
                <a:latin typeface="Arial" panose="020B0604020202020204" pitchFamily="34" charset="0"/>
              </a:defRPr>
            </a:lvl2pPr>
            <a:lvl3pPr marL="1143000" indent="-228600">
              <a:defRPr u="sng">
                <a:solidFill>
                  <a:schemeClr val="tx1"/>
                </a:solidFill>
                <a:latin typeface="Arial" panose="020B0604020202020204" pitchFamily="34" charset="0"/>
              </a:defRPr>
            </a:lvl3pPr>
            <a:lvl4pPr marL="1600200" indent="-228600">
              <a:defRPr u="sng">
                <a:solidFill>
                  <a:schemeClr val="tx1"/>
                </a:solidFill>
                <a:latin typeface="Arial" panose="020B0604020202020204" pitchFamily="34" charset="0"/>
              </a:defRPr>
            </a:lvl4pPr>
            <a:lvl5pPr marL="2057400" indent="-228600">
              <a:defRPr u="sng">
                <a:solidFill>
                  <a:schemeClr val="tx1"/>
                </a:solidFill>
                <a:latin typeface="Arial" panose="020B0604020202020204" pitchFamily="34" charset="0"/>
              </a:defRPr>
            </a:lvl5pPr>
            <a:lvl6pPr marL="2514600" indent="-228600" eaLnBrk="0" fontAlgn="base" hangingPunct="0">
              <a:spcBef>
                <a:spcPct val="0"/>
              </a:spcBef>
              <a:spcAft>
                <a:spcPct val="0"/>
              </a:spcAft>
              <a:defRPr u="sng">
                <a:solidFill>
                  <a:schemeClr val="tx1"/>
                </a:solidFill>
                <a:latin typeface="Arial" panose="020B0604020202020204" pitchFamily="34" charset="0"/>
              </a:defRPr>
            </a:lvl6pPr>
            <a:lvl7pPr marL="2971800" indent="-228600" eaLnBrk="0" fontAlgn="base" hangingPunct="0">
              <a:spcBef>
                <a:spcPct val="0"/>
              </a:spcBef>
              <a:spcAft>
                <a:spcPct val="0"/>
              </a:spcAft>
              <a:defRPr u="sng">
                <a:solidFill>
                  <a:schemeClr val="tx1"/>
                </a:solidFill>
                <a:latin typeface="Arial" panose="020B0604020202020204" pitchFamily="34" charset="0"/>
              </a:defRPr>
            </a:lvl7pPr>
            <a:lvl8pPr marL="3429000" indent="-228600" eaLnBrk="0" fontAlgn="base" hangingPunct="0">
              <a:spcBef>
                <a:spcPct val="0"/>
              </a:spcBef>
              <a:spcAft>
                <a:spcPct val="0"/>
              </a:spcAft>
              <a:defRPr u="sng">
                <a:solidFill>
                  <a:schemeClr val="tx1"/>
                </a:solidFill>
                <a:latin typeface="Arial" panose="020B0604020202020204" pitchFamily="34" charset="0"/>
              </a:defRPr>
            </a:lvl8pPr>
            <a:lvl9pPr marL="3886200" indent="-228600" eaLnBrk="0" fontAlgn="base" hangingPunct="0">
              <a:spcBef>
                <a:spcPct val="0"/>
              </a:spcBef>
              <a:spcAft>
                <a:spcPct val="0"/>
              </a:spcAft>
              <a:defRPr u="sng">
                <a:solidFill>
                  <a:schemeClr val="tx1"/>
                </a:solidFill>
                <a:latin typeface="Arial" panose="020B0604020202020204" pitchFamily="34" charset="0"/>
              </a:defRPr>
            </a:lvl9pPr>
          </a:lstStyle>
          <a:p>
            <a:pPr eaLnBrk="1" hangingPunct="1"/>
            <a:r>
              <a:rPr lang="en-GB" altLang="it-IT" sz="2400" b="1" i="1" dirty="0">
                <a:latin typeface="Calibri" panose="020F0502020204030204" pitchFamily="34" charset="0"/>
                <a:cs typeface="Calibri" panose="020F0502020204030204" pitchFamily="34" charset="0"/>
              </a:rPr>
              <a:t>Length of the traineeship</a:t>
            </a:r>
          </a:p>
          <a:p>
            <a:pPr marL="342900" indent="-342900" algn="just" eaLnBrk="1" hangingPunct="1">
              <a:buFont typeface="Arial" panose="020B0604020202020204" pitchFamily="34" charset="0"/>
              <a:buChar char="•"/>
            </a:pPr>
            <a:r>
              <a:rPr lang="en-US" altLang="it-IT" u="none" dirty="0">
                <a:latin typeface="Calibri" panose="020F0502020204030204" pitchFamily="34" charset="0"/>
                <a:cs typeface="Calibri" panose="020F0502020204030204" pitchFamily="34" charset="0"/>
              </a:rPr>
              <a:t>The traineeship may last  </a:t>
            </a:r>
            <a:r>
              <a:rPr lang="en-US" altLang="it-IT" b="1" u="none" dirty="0">
                <a:highlight>
                  <a:srgbClr val="FFFF00"/>
                </a:highlight>
                <a:latin typeface="Calibri" panose="020F0502020204030204" pitchFamily="34" charset="0"/>
                <a:cs typeface="Calibri" panose="020F0502020204030204" pitchFamily="34" charset="0"/>
              </a:rPr>
              <a:t>from 2 to 6 months</a:t>
            </a:r>
            <a:r>
              <a:rPr lang="en-GB" altLang="it-IT" u="none" dirty="0">
                <a:latin typeface="Calibri" panose="020F0502020204030204" pitchFamily="34" charset="0"/>
                <a:cs typeface="Calibri" panose="020F0502020204030204" pitchFamily="34" charset="0"/>
              </a:rPr>
              <a:t>. Minimum length: </a:t>
            </a:r>
            <a:r>
              <a:rPr lang="en-GB" altLang="it-IT" b="1" u="none" dirty="0">
                <a:latin typeface="Calibri" panose="020F0502020204030204" pitchFamily="34" charset="0"/>
                <a:cs typeface="Calibri" panose="020F0502020204030204" pitchFamily="34" charset="0"/>
              </a:rPr>
              <a:t>60 days</a:t>
            </a:r>
          </a:p>
          <a:p>
            <a:pPr marL="342900" indent="-342900" algn="just" eaLnBrk="1" hangingPunct="1">
              <a:buFont typeface="Arial" panose="020B0604020202020204" pitchFamily="34" charset="0"/>
              <a:buChar char="•"/>
            </a:pPr>
            <a:endParaRPr lang="en-GB" altLang="it-IT" u="none" dirty="0">
              <a:latin typeface="Calibri" panose="020F0502020204030204" pitchFamily="34" charset="0"/>
              <a:cs typeface="Calibri" panose="020F0502020204030204" pitchFamily="34" charset="0"/>
            </a:endParaRPr>
          </a:p>
          <a:p>
            <a:pPr marL="342900" indent="-342900" algn="just" eaLnBrk="1" hangingPunct="1">
              <a:buFont typeface="Arial" panose="020B0604020202020204" pitchFamily="34" charset="0"/>
              <a:buChar char="•"/>
            </a:pPr>
            <a:r>
              <a:rPr lang="en-US" altLang="it-IT" u="none" dirty="0">
                <a:latin typeface="Calibri" panose="020F0502020204030204" pitchFamily="34" charset="0"/>
                <a:cs typeface="Calibri" panose="020F0502020204030204" pitchFamily="34" charset="0"/>
              </a:rPr>
              <a:t>The financial contribution covers the chosen duration. </a:t>
            </a:r>
          </a:p>
          <a:p>
            <a:pPr marL="342900" indent="-342900" algn="just" eaLnBrk="1" hangingPunct="1">
              <a:buFont typeface="Arial" panose="020B0604020202020204" pitchFamily="34" charset="0"/>
              <a:buChar char="•"/>
            </a:pPr>
            <a:endParaRPr lang="en-GB" altLang="it-IT" u="none" dirty="0">
              <a:latin typeface="Calibri" panose="020F0502020204030204" pitchFamily="34" charset="0"/>
              <a:cs typeface="Calibri" panose="020F0502020204030204" pitchFamily="34" charset="0"/>
            </a:endParaRPr>
          </a:p>
          <a:p>
            <a:pPr marL="342900" indent="-342900" algn="just" eaLnBrk="1" hangingPunct="1">
              <a:buFont typeface="Arial" panose="020B0604020202020204" pitchFamily="34" charset="0"/>
              <a:buChar char="•"/>
            </a:pPr>
            <a:r>
              <a:rPr lang="en-GB" altLang="it-IT" u="none" dirty="0">
                <a:latin typeface="Calibri" panose="020F0502020204030204" pitchFamily="34" charset="0"/>
                <a:cs typeface="Calibri" panose="020F0502020204030204" pitchFamily="34" charset="0"/>
              </a:rPr>
              <a:t>The traineeship may</a:t>
            </a:r>
            <a:r>
              <a:rPr lang="en-GB" altLang="it-IT" b="1" u="none" dirty="0">
                <a:latin typeface="Calibri" panose="020F0502020204030204" pitchFamily="34" charset="0"/>
                <a:cs typeface="Calibri" panose="020F0502020204030204" pitchFamily="34" charset="0"/>
              </a:rPr>
              <a:t> begin </a:t>
            </a:r>
            <a:r>
              <a:rPr lang="en-GB" altLang="it-IT" u="none" dirty="0">
                <a:latin typeface="Calibri" panose="020F0502020204030204" pitchFamily="34" charset="0"/>
                <a:cs typeface="Calibri" panose="020F0502020204030204" pitchFamily="34" charset="0"/>
              </a:rPr>
              <a:t>on any date </a:t>
            </a:r>
            <a:r>
              <a:rPr lang="en-GB" altLang="it-IT" sz="1800" u="none" dirty="0">
                <a:latin typeface="Calibri" panose="020F0502020204030204" pitchFamily="34" charset="0"/>
                <a:cs typeface="Calibri" panose="020F0502020204030204" pitchFamily="34" charset="0"/>
              </a:rPr>
              <a:t>between </a:t>
            </a:r>
            <a:r>
              <a:rPr lang="en-US" altLang="it-IT" sz="1800" b="1" u="none" dirty="0">
                <a:highlight>
                  <a:srgbClr val="FFFF00"/>
                </a:highlight>
                <a:latin typeface="Calibri" panose="020F0502020204030204" pitchFamily="34" charset="0"/>
                <a:cs typeface="Calibri" panose="020F0502020204030204" pitchFamily="34" charset="0"/>
              </a:rPr>
              <a:t>1</a:t>
            </a:r>
            <a:r>
              <a:rPr lang="en-US" altLang="it-IT" sz="1800" b="1" u="none" baseline="30000" dirty="0">
                <a:highlight>
                  <a:srgbClr val="FFFF00"/>
                </a:highlight>
                <a:latin typeface="Calibri" panose="020F0502020204030204" pitchFamily="34" charset="0"/>
                <a:cs typeface="Calibri" panose="020F0502020204030204" pitchFamily="34" charset="0"/>
              </a:rPr>
              <a:t>st</a:t>
            </a:r>
            <a:r>
              <a:rPr lang="en-US" altLang="it-IT" sz="1800" b="1" u="none" dirty="0">
                <a:highlight>
                  <a:srgbClr val="FFFF00"/>
                </a:highlight>
                <a:latin typeface="Calibri" panose="020F0502020204030204" pitchFamily="34" charset="0"/>
                <a:cs typeface="Calibri" panose="020F0502020204030204" pitchFamily="34" charset="0"/>
              </a:rPr>
              <a:t> of September 2024 </a:t>
            </a:r>
            <a:r>
              <a:rPr lang="en-US" altLang="it-IT" sz="1800" u="none" dirty="0">
                <a:latin typeface="Calibri" panose="020F0502020204030204" pitchFamily="34" charset="0"/>
                <a:cs typeface="Calibri" panose="020F0502020204030204" pitchFamily="34" charset="0"/>
              </a:rPr>
              <a:t>and it </a:t>
            </a:r>
            <a:r>
              <a:rPr lang="en-US" altLang="it-IT" u="none" dirty="0">
                <a:latin typeface="Calibri" panose="020F0502020204030204" pitchFamily="34" charset="0"/>
                <a:cs typeface="Calibri" panose="020F0502020204030204" pitchFamily="34" charset="0"/>
              </a:rPr>
              <a:t>m</a:t>
            </a:r>
            <a:r>
              <a:rPr lang="en-US" altLang="it-IT" sz="1800" u="none" dirty="0">
                <a:latin typeface="Calibri" panose="020F0502020204030204" pitchFamily="34" charset="0"/>
                <a:cs typeface="Calibri" panose="020F0502020204030204" pitchFamily="34" charset="0"/>
              </a:rPr>
              <a:t>ust end by </a:t>
            </a:r>
            <a:r>
              <a:rPr lang="en-US" altLang="it-IT" sz="1800" b="1" u="none" dirty="0">
                <a:highlight>
                  <a:srgbClr val="FFFF00"/>
                </a:highlight>
                <a:latin typeface="Calibri" panose="020F0502020204030204" pitchFamily="34" charset="0"/>
                <a:cs typeface="Calibri" panose="020F0502020204030204" pitchFamily="34" charset="0"/>
              </a:rPr>
              <a:t>31 July 2025</a:t>
            </a:r>
            <a:r>
              <a:rPr lang="en-GB" altLang="it-IT" sz="1800" b="1" u="none" dirty="0">
                <a:latin typeface="Calibri" panose="020F0502020204030204" pitchFamily="34" charset="0"/>
                <a:cs typeface="Calibri" panose="020F0502020204030204" pitchFamily="34" charset="0"/>
              </a:rPr>
              <a:t>, </a:t>
            </a:r>
            <a:r>
              <a:rPr lang="en-GB" altLang="it-IT" sz="1800" u="none" dirty="0">
                <a:latin typeface="Calibri" panose="020F0502020204030204" pitchFamily="34" charset="0"/>
                <a:cs typeface="Calibri" panose="020F0502020204030204" pitchFamily="34" charset="0"/>
              </a:rPr>
              <a:t>on penalty of the contribution being withdrawn. </a:t>
            </a:r>
          </a:p>
          <a:p>
            <a:pPr marL="342900" indent="-342900" algn="just" eaLnBrk="1" hangingPunct="1">
              <a:buFont typeface="Arial" panose="020B0604020202020204" pitchFamily="34" charset="0"/>
              <a:buChar char="•"/>
            </a:pPr>
            <a:endParaRPr lang="en-US" altLang="it-IT" b="1" u="none" dirty="0">
              <a:latin typeface="Calibri" panose="020F0502020204030204" pitchFamily="34" charset="0"/>
              <a:cs typeface="Calibri" panose="020F0502020204030204" pitchFamily="34" charset="0"/>
            </a:endParaRPr>
          </a:p>
          <a:p>
            <a:pPr marL="342900" indent="-342900" algn="just" eaLnBrk="1" hangingPunct="1">
              <a:buFont typeface="Arial" panose="020B0604020202020204" pitchFamily="34" charset="0"/>
              <a:buChar char="•"/>
            </a:pPr>
            <a:r>
              <a:rPr lang="en-GB" altLang="it-IT" u="none" dirty="0">
                <a:latin typeface="Calibri" panose="020F0502020204030204" pitchFamily="34" charset="0"/>
                <a:cs typeface="Calibri" panose="020F0502020204030204" pitchFamily="34" charset="0"/>
              </a:rPr>
              <a:t>The traineeship must run </a:t>
            </a:r>
            <a:r>
              <a:rPr lang="en-GB" altLang="it-IT" b="1" u="none" dirty="0">
                <a:latin typeface="Calibri" panose="020F0502020204030204" pitchFamily="34" charset="0"/>
                <a:cs typeface="Calibri" panose="020F0502020204030204" pitchFamily="34" charset="0"/>
              </a:rPr>
              <a:t>without </a:t>
            </a:r>
            <a:r>
              <a:rPr lang="it-IT" altLang="it-IT" b="1" u="none" dirty="0" err="1">
                <a:latin typeface="Calibri" panose="020F0502020204030204" pitchFamily="34" charset="0"/>
                <a:cs typeface="Calibri" panose="020F0502020204030204" pitchFamily="34" charset="0"/>
              </a:rPr>
              <a:t>interruption</a:t>
            </a:r>
            <a:r>
              <a:rPr lang="it-IT" altLang="it-IT" b="1" u="none" dirty="0">
                <a:latin typeface="Calibri" panose="020F0502020204030204" pitchFamily="34" charset="0"/>
                <a:cs typeface="Calibri" panose="020F0502020204030204" pitchFamily="34" charset="0"/>
              </a:rPr>
              <a:t> </a:t>
            </a:r>
            <a:r>
              <a:rPr lang="it-IT" altLang="it-IT" u="none" dirty="0">
                <a:latin typeface="Calibri" panose="020F0502020204030204" pitchFamily="34" charset="0"/>
                <a:cs typeface="Calibri" panose="020F0502020204030204" pitchFamily="34" charset="0"/>
              </a:rPr>
              <a:t>or </a:t>
            </a:r>
            <a:r>
              <a:rPr lang="it-IT" altLang="it-IT" u="none" dirty="0" err="1">
                <a:latin typeface="Calibri" panose="020F0502020204030204" pitchFamily="34" charset="0"/>
                <a:cs typeface="Calibri" panose="020F0502020204030204" pitchFamily="34" charset="0"/>
              </a:rPr>
              <a:t>pauses</a:t>
            </a:r>
            <a:r>
              <a:rPr lang="en-GB" altLang="it-IT" u="none" dirty="0">
                <a:latin typeface="Calibri" panose="020F0502020204030204" pitchFamily="34" charset="0"/>
                <a:cs typeface="Calibri" panose="020F0502020204030204" pitchFamily="34" charset="0"/>
              </a:rPr>
              <a:t>.</a:t>
            </a:r>
          </a:p>
          <a:p>
            <a:pPr marL="342900" indent="-342900" algn="just" eaLnBrk="1" hangingPunct="1">
              <a:buFont typeface="Arial" panose="020B0604020202020204" pitchFamily="34" charset="0"/>
              <a:buChar char="•"/>
            </a:pPr>
            <a:endParaRPr lang="en-GB" altLang="it-IT" u="none" dirty="0">
              <a:latin typeface="Calibri" panose="020F0502020204030204" pitchFamily="34" charset="0"/>
              <a:cs typeface="Calibri" panose="020F0502020204030204" pitchFamily="34" charset="0"/>
            </a:endParaRPr>
          </a:p>
          <a:p>
            <a:pPr marL="342900" indent="-342900" algn="just" eaLnBrk="1" hangingPunct="1">
              <a:buFont typeface="Arial" panose="020B0604020202020204" pitchFamily="34" charset="0"/>
              <a:buChar char="•"/>
            </a:pPr>
            <a:r>
              <a:rPr lang="en-GB" altLang="it-IT" u="none" dirty="0">
                <a:latin typeface="Calibri" panose="020F0502020204030204" pitchFamily="34" charset="0"/>
                <a:cs typeface="Calibri" panose="020F0502020204030204" pitchFamily="34" charset="0"/>
              </a:rPr>
              <a:t>It will be possible, once the traineeship is began, to </a:t>
            </a:r>
            <a:r>
              <a:rPr lang="en-GB" altLang="it-IT" b="1" u="none" dirty="0">
                <a:latin typeface="Calibri" panose="020F0502020204030204" pitchFamily="34" charset="0"/>
                <a:cs typeface="Calibri" panose="020F0502020204030204" pitchFamily="34" charset="0"/>
              </a:rPr>
              <a:t>extend</a:t>
            </a:r>
            <a:r>
              <a:rPr lang="en-GB" altLang="it-IT" u="none" dirty="0">
                <a:latin typeface="Calibri" panose="020F0502020204030204" pitchFamily="34" charset="0"/>
                <a:cs typeface="Calibri" panose="020F0502020204030204" pitchFamily="34" charset="0"/>
              </a:rPr>
              <a:t> the duration of the programme and check possible funding.</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467544" y="116632"/>
            <a:ext cx="7920880" cy="115242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it-IT" altLang="it-IT" u="none" kern="0" dirty="0">
                <a:solidFill>
                  <a:srgbClr val="000000"/>
                </a:solidFill>
              </a:rPr>
              <a:t>Erasmus+ Traineeship</a:t>
            </a:r>
          </a:p>
          <a:p>
            <a:pPr eaLnBrk="1" hangingPunct="1">
              <a:defRPr/>
            </a:pPr>
            <a:endParaRPr lang="it-IT" altLang="it-IT" u="none" kern="0" dirty="0">
              <a:solidFill>
                <a:srgbClr val="000000"/>
              </a:solidFill>
            </a:endParaRPr>
          </a:p>
          <a:p>
            <a:pPr algn="l" eaLnBrk="1" hangingPunct="1">
              <a:defRPr/>
            </a:pPr>
            <a:r>
              <a:rPr lang="it-IT" altLang="it-IT" sz="2400" b="1" i="1" kern="0" dirty="0">
                <a:solidFill>
                  <a:srgbClr val="000000"/>
                </a:solidFill>
                <a:latin typeface="Calibri" panose="020F0502020204030204" pitchFamily="34" charset="0"/>
                <a:cs typeface="Calibri" panose="020F0502020204030204" pitchFamily="34" charset="0"/>
              </a:rPr>
              <a:t>Financial </a:t>
            </a:r>
            <a:r>
              <a:rPr lang="it-IT" altLang="it-IT" sz="2400" b="1" i="1" kern="0" dirty="0" err="1">
                <a:solidFill>
                  <a:srgbClr val="000000"/>
                </a:solidFill>
                <a:latin typeface="Calibri" panose="020F0502020204030204" pitchFamily="34" charset="0"/>
                <a:cs typeface="Calibri" panose="020F0502020204030204" pitchFamily="34" charset="0"/>
              </a:rPr>
              <a:t>Contribution</a:t>
            </a:r>
            <a:r>
              <a:rPr lang="it-IT" altLang="it-IT" sz="2400" b="1" i="1" kern="0" dirty="0">
                <a:solidFill>
                  <a:srgbClr val="000000"/>
                </a:solidFill>
                <a:latin typeface="Calibri" panose="020F0502020204030204" pitchFamily="34" charset="0"/>
                <a:cs typeface="Calibri" panose="020F0502020204030204" pitchFamily="34" charset="0"/>
              </a:rPr>
              <a:t> </a:t>
            </a:r>
          </a:p>
          <a:p>
            <a:pPr marL="342900" indent="-342900" algn="l" eaLnBrk="1" hangingPunct="1">
              <a:buFont typeface="Arial" panose="020B0604020202020204" pitchFamily="34" charset="0"/>
              <a:buChar char="•"/>
              <a:defRPr/>
            </a:pPr>
            <a:r>
              <a:rPr lang="en-GB" sz="1800" u="none" dirty="0">
                <a:latin typeface="Calibri" panose="020F0502020204030204" pitchFamily="34" charset="0"/>
                <a:cs typeface="Calibri" panose="020F0502020204030204" pitchFamily="34" charset="0"/>
              </a:rPr>
              <a:t>European Union </a:t>
            </a:r>
            <a:r>
              <a:rPr lang="en-GB" sz="1800" b="1" u="none" dirty="0">
                <a:latin typeface="Calibri" panose="020F0502020204030204" pitchFamily="34" charset="0"/>
                <a:cs typeface="Calibri" panose="020F0502020204030204" pitchFamily="34" charset="0"/>
              </a:rPr>
              <a:t>funding</a:t>
            </a:r>
            <a:r>
              <a:rPr lang="en-GB" sz="1800" u="none" dirty="0">
                <a:latin typeface="Calibri" panose="020F0502020204030204" pitchFamily="34" charset="0"/>
                <a:cs typeface="Calibri" panose="020F0502020204030204" pitchFamily="34" charset="0"/>
              </a:rPr>
              <a:t> for Erasmus+ Mobility for Traineeships differs according to the </a:t>
            </a:r>
            <a:r>
              <a:rPr lang="en-GB" sz="1800" b="1" u="none" dirty="0">
                <a:latin typeface="Calibri" panose="020F0502020204030204" pitchFamily="34" charset="0"/>
                <a:cs typeface="Calibri" panose="020F0502020204030204" pitchFamily="34" charset="0"/>
              </a:rPr>
              <a:t>destination </a:t>
            </a:r>
            <a:r>
              <a:rPr lang="en-GB" sz="1800" u="none" dirty="0">
                <a:latin typeface="Calibri" panose="020F0502020204030204" pitchFamily="34" charset="0"/>
                <a:cs typeface="Calibri" panose="020F0502020204030204" pitchFamily="34" charset="0"/>
              </a:rPr>
              <a:t>country, as in the following table:</a:t>
            </a:r>
          </a:p>
          <a:p>
            <a:pPr marL="342900" indent="-342900" algn="l" eaLnBrk="1" hangingPunct="1">
              <a:buFont typeface="Arial" panose="020B0604020202020204" pitchFamily="34" charset="0"/>
              <a:buChar char="•"/>
              <a:defRPr/>
            </a:pPr>
            <a:endParaRPr lang="en-GB" sz="1800" u="none" dirty="0">
              <a:latin typeface="Calibri" panose="020F0502020204030204" pitchFamily="34" charset="0"/>
              <a:cs typeface="Calibri" panose="020F0502020204030204" pitchFamily="34" charset="0"/>
            </a:endParaRPr>
          </a:p>
          <a:p>
            <a:pPr marL="342900" indent="-342900" algn="l" eaLnBrk="1" hangingPunct="1">
              <a:buFont typeface="Arial" panose="020B0604020202020204" pitchFamily="34" charset="0"/>
              <a:buChar char="•"/>
              <a:defRPr/>
            </a:pPr>
            <a:endParaRPr lang="en-GB" sz="1800" u="none" dirty="0">
              <a:latin typeface="Calibri" panose="020F0502020204030204" pitchFamily="34" charset="0"/>
              <a:cs typeface="Calibri" panose="020F0502020204030204" pitchFamily="34" charset="0"/>
            </a:endParaRPr>
          </a:p>
          <a:p>
            <a:pPr marL="342900" indent="-342900" algn="l" eaLnBrk="1" hangingPunct="1">
              <a:buFont typeface="Arial" panose="020B0604020202020204" pitchFamily="34" charset="0"/>
              <a:buChar char="•"/>
              <a:defRPr/>
            </a:pPr>
            <a:endParaRPr lang="en-GB" sz="1800" u="none" dirty="0">
              <a:latin typeface="Calibri" panose="020F0502020204030204" pitchFamily="34" charset="0"/>
              <a:cs typeface="Calibri" panose="020F0502020204030204" pitchFamily="34" charset="0"/>
            </a:endParaRPr>
          </a:p>
          <a:p>
            <a:pPr marL="342900" indent="-342900" algn="l" eaLnBrk="1" hangingPunct="1">
              <a:buFont typeface="Arial" panose="020B0604020202020204" pitchFamily="34" charset="0"/>
              <a:buChar char="•"/>
              <a:defRPr/>
            </a:pPr>
            <a:endParaRPr lang="en-GB" sz="1800" u="none" dirty="0">
              <a:latin typeface="Calibri" panose="020F0502020204030204" pitchFamily="34" charset="0"/>
              <a:cs typeface="Calibri" panose="020F0502020204030204" pitchFamily="34" charset="0"/>
            </a:endParaRPr>
          </a:p>
          <a:p>
            <a:pPr marL="342900" indent="-342900" algn="l" eaLnBrk="1" hangingPunct="1">
              <a:buFont typeface="Arial" panose="020B0604020202020204" pitchFamily="34" charset="0"/>
              <a:buChar char="•"/>
              <a:defRPr/>
            </a:pPr>
            <a:endParaRPr lang="en-GB" sz="1800" u="none" dirty="0">
              <a:latin typeface="Calibri" panose="020F0502020204030204" pitchFamily="34" charset="0"/>
              <a:cs typeface="Calibri" panose="020F0502020204030204" pitchFamily="34" charset="0"/>
            </a:endParaRPr>
          </a:p>
          <a:p>
            <a:pPr marL="342900" indent="-342900" algn="l" eaLnBrk="1" hangingPunct="1">
              <a:buFont typeface="Arial" panose="020B0604020202020204" pitchFamily="34" charset="0"/>
              <a:buChar char="•"/>
              <a:defRPr/>
            </a:pPr>
            <a:endParaRPr lang="en-GB" sz="1800" u="none" dirty="0">
              <a:latin typeface="Calibri" panose="020F0502020204030204" pitchFamily="34" charset="0"/>
              <a:cs typeface="Calibri" panose="020F0502020204030204" pitchFamily="34" charset="0"/>
            </a:endParaRPr>
          </a:p>
          <a:p>
            <a:pPr marL="342900" indent="-342900" algn="l" eaLnBrk="1" hangingPunct="1">
              <a:buFont typeface="Arial" panose="020B0604020202020204" pitchFamily="34" charset="0"/>
              <a:buChar char="•"/>
              <a:defRPr/>
            </a:pPr>
            <a:endParaRPr lang="en-GB" sz="1800" u="none" dirty="0">
              <a:latin typeface="Calibri" panose="020F0502020204030204" pitchFamily="34" charset="0"/>
              <a:cs typeface="Calibri" panose="020F0502020204030204" pitchFamily="34" charset="0"/>
            </a:endParaRPr>
          </a:p>
          <a:p>
            <a:pPr marL="342900" indent="-342900" algn="l" eaLnBrk="1" hangingPunct="1">
              <a:buFont typeface="Arial" panose="020B0604020202020204" pitchFamily="34" charset="0"/>
              <a:buChar char="•"/>
              <a:defRPr/>
            </a:pPr>
            <a:endParaRPr lang="en-GB" sz="1800" u="none" dirty="0">
              <a:latin typeface="Calibri" panose="020F0502020204030204" pitchFamily="34" charset="0"/>
              <a:cs typeface="Calibri" panose="020F0502020204030204" pitchFamily="34" charset="0"/>
            </a:endParaRPr>
          </a:p>
          <a:p>
            <a:pPr marL="342900" indent="-342900" algn="l" eaLnBrk="1" hangingPunct="1">
              <a:buFont typeface="Arial" panose="020B0604020202020204" pitchFamily="34" charset="0"/>
              <a:buChar char="•"/>
              <a:defRPr/>
            </a:pPr>
            <a:endParaRPr lang="en-US" sz="1800" u="none" dirty="0">
              <a:latin typeface="Calibri" panose="020F0502020204030204" pitchFamily="34" charset="0"/>
              <a:cs typeface="Calibri" panose="020F0502020204030204" pitchFamily="34" charset="0"/>
            </a:endParaRPr>
          </a:p>
          <a:p>
            <a:pPr marL="342900" indent="-342900" algn="l" eaLnBrk="1" hangingPunct="1">
              <a:buFont typeface="Arial" panose="020B0604020202020204" pitchFamily="34" charset="0"/>
              <a:buChar char="•"/>
              <a:defRPr/>
            </a:pPr>
            <a:r>
              <a:rPr lang="en-US" sz="1800" u="none" dirty="0">
                <a:latin typeface="Calibri" panose="020F0502020204030204" pitchFamily="34" charset="0"/>
                <a:cs typeface="Calibri" panose="020F0502020204030204" pitchFamily="34" charset="0"/>
              </a:rPr>
              <a:t>Student who are ranked as </a:t>
            </a:r>
            <a:r>
              <a:rPr lang="en-US" sz="1800" b="1" u="none" dirty="0">
                <a:latin typeface="Calibri" panose="020F0502020204030204" pitchFamily="34" charset="0"/>
                <a:cs typeface="Calibri" panose="020F0502020204030204" pitchFamily="34" charset="0"/>
              </a:rPr>
              <a:t>eligible</a:t>
            </a:r>
            <a:r>
              <a:rPr lang="en-US" sz="1800" u="none" dirty="0">
                <a:latin typeface="Calibri" panose="020F0502020204030204" pitchFamily="34" charset="0"/>
                <a:cs typeface="Calibri" panose="020F0502020204030204" pitchFamily="34" charset="0"/>
              </a:rPr>
              <a:t> (IDONEI) without receiving the grant might ask for </a:t>
            </a:r>
            <a:r>
              <a:rPr lang="en-US" sz="1800" b="1" u="none" dirty="0">
                <a:latin typeface="Calibri" panose="020F0502020204030204" pitchFamily="34" charset="0"/>
                <a:cs typeface="Calibri" panose="020F0502020204030204" pitchFamily="34" charset="0"/>
              </a:rPr>
              <a:t>Erasmus zero-EU grant status</a:t>
            </a:r>
            <a:r>
              <a:rPr lang="en-US" sz="1800" u="none" dirty="0">
                <a:latin typeface="Calibri" panose="020F0502020204030204" pitchFamily="34" charset="0"/>
                <a:cs typeface="Calibri" panose="020F0502020204030204" pitchFamily="34" charset="0"/>
              </a:rPr>
              <a:t>, which allows them to obtain the mobility benefits, but without receiving the EU grant.</a:t>
            </a:r>
          </a:p>
          <a:p>
            <a:pPr marL="342900" indent="-342900" algn="l" eaLnBrk="1" hangingPunct="1">
              <a:buFont typeface="Arial" panose="020B0604020202020204" pitchFamily="34" charset="0"/>
              <a:buChar char="•"/>
              <a:defRPr/>
            </a:pPr>
            <a:endParaRPr lang="en-GB" sz="2000" u="none" dirty="0"/>
          </a:p>
          <a:p>
            <a:pPr algn="l" eaLnBrk="1" hangingPunct="1">
              <a:defRPr/>
            </a:pPr>
            <a:endParaRPr lang="it-IT" sz="2000" u="none" dirty="0"/>
          </a:p>
          <a:p>
            <a:pPr algn="l" eaLnBrk="1" hangingPunct="1">
              <a:defRPr/>
            </a:pPr>
            <a:endParaRPr lang="it-IT" altLang="it-IT" sz="3000" u="none" kern="0" dirty="0">
              <a:solidFill>
                <a:srgbClr val="000000"/>
              </a:solidFill>
            </a:endParaRPr>
          </a:p>
          <a:p>
            <a:pPr algn="l" eaLnBrk="1" hangingPunct="1">
              <a:defRPr/>
            </a:pPr>
            <a:endParaRPr lang="it-IT" altLang="it-IT" sz="3000" u="none" kern="0" dirty="0"/>
          </a:p>
        </p:txBody>
      </p:sp>
      <p:graphicFrame>
        <p:nvGraphicFramePr>
          <p:cNvPr id="4" name="Tabella 3"/>
          <p:cNvGraphicFramePr>
            <a:graphicFrameLocks noGrp="1"/>
          </p:cNvGraphicFramePr>
          <p:nvPr>
            <p:extLst>
              <p:ext uri="{D42A27DB-BD31-4B8C-83A1-F6EECF244321}">
                <p14:modId xmlns:p14="http://schemas.microsoft.com/office/powerpoint/2010/main" val="2712756232"/>
              </p:ext>
            </p:extLst>
          </p:nvPr>
        </p:nvGraphicFramePr>
        <p:xfrm>
          <a:off x="899592" y="2492896"/>
          <a:ext cx="6552728" cy="2040264"/>
        </p:xfrm>
        <a:graphic>
          <a:graphicData uri="http://schemas.openxmlformats.org/drawingml/2006/table">
            <a:tbl>
              <a:tblPr firstRow="1" firstCol="1" bandRow="1">
                <a:tableStyleId>{5C22544A-7EE6-4342-B048-85BDC9FD1C3A}</a:tableStyleId>
              </a:tblPr>
              <a:tblGrid>
                <a:gridCol w="1440161">
                  <a:extLst>
                    <a:ext uri="{9D8B030D-6E8A-4147-A177-3AD203B41FA5}">
                      <a16:colId xmlns:a16="http://schemas.microsoft.com/office/drawing/2014/main" val="903932929"/>
                    </a:ext>
                  </a:extLst>
                </a:gridCol>
                <a:gridCol w="3168352">
                  <a:extLst>
                    <a:ext uri="{9D8B030D-6E8A-4147-A177-3AD203B41FA5}">
                      <a16:colId xmlns:a16="http://schemas.microsoft.com/office/drawing/2014/main" val="1115814369"/>
                    </a:ext>
                  </a:extLst>
                </a:gridCol>
                <a:gridCol w="1944215">
                  <a:extLst>
                    <a:ext uri="{9D8B030D-6E8A-4147-A177-3AD203B41FA5}">
                      <a16:colId xmlns:a16="http://schemas.microsoft.com/office/drawing/2014/main" val="3895109959"/>
                    </a:ext>
                  </a:extLst>
                </a:gridCol>
              </a:tblGrid>
              <a:tr h="216026">
                <a:tc>
                  <a:txBody>
                    <a:bodyPr/>
                    <a:lstStyle/>
                    <a:p>
                      <a:pPr algn="ctr">
                        <a:spcAft>
                          <a:spcPts val="0"/>
                        </a:spcAft>
                      </a:pPr>
                      <a:r>
                        <a:rPr lang="en-GB" sz="1100" dirty="0">
                          <a:solidFill>
                            <a:schemeClr val="tx1"/>
                          </a:solidFill>
                          <a:effectLst/>
                        </a:rPr>
                        <a:t>GROUPS</a:t>
                      </a:r>
                      <a:endParaRPr lang="it-IT"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FFC000"/>
                    </a:solidFill>
                  </a:tcPr>
                </a:tc>
                <a:tc>
                  <a:txBody>
                    <a:bodyPr/>
                    <a:lstStyle/>
                    <a:p>
                      <a:pPr algn="ctr">
                        <a:spcAft>
                          <a:spcPts val="0"/>
                        </a:spcAft>
                      </a:pPr>
                      <a:r>
                        <a:rPr lang="en-GB" sz="1100" dirty="0">
                          <a:solidFill>
                            <a:schemeClr val="tx1"/>
                          </a:solidFill>
                          <a:effectLst/>
                        </a:rPr>
                        <a:t>COUNTRIES</a:t>
                      </a:r>
                      <a:endParaRPr lang="it-IT"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FFC000"/>
                    </a:solidFill>
                  </a:tcPr>
                </a:tc>
                <a:tc>
                  <a:txBody>
                    <a:bodyPr/>
                    <a:lstStyle/>
                    <a:p>
                      <a:pPr algn="ctr">
                        <a:spcAft>
                          <a:spcPts val="0"/>
                        </a:spcAft>
                      </a:pPr>
                      <a:r>
                        <a:rPr lang="en-GB" sz="1100" dirty="0">
                          <a:solidFill>
                            <a:schemeClr val="tx1"/>
                          </a:solidFill>
                          <a:effectLst/>
                        </a:rPr>
                        <a:t>MONTHLY AMOUNT</a:t>
                      </a:r>
                      <a:endParaRPr lang="it-IT"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FFC000"/>
                    </a:solidFill>
                  </a:tcPr>
                </a:tc>
                <a:extLst>
                  <a:ext uri="{0D108BD9-81ED-4DB2-BD59-A6C34878D82A}">
                    <a16:rowId xmlns:a16="http://schemas.microsoft.com/office/drawing/2014/main" val="4089681345"/>
                  </a:ext>
                </a:extLst>
              </a:tr>
              <a:tr h="575963">
                <a:tc>
                  <a:txBody>
                    <a:bodyPr/>
                    <a:lstStyle/>
                    <a:p>
                      <a:pPr algn="ctr">
                        <a:spcAft>
                          <a:spcPts val="0"/>
                        </a:spcAft>
                      </a:pPr>
                      <a:r>
                        <a:rPr lang="en-GB" sz="1000" dirty="0">
                          <a:solidFill>
                            <a:schemeClr val="tx1"/>
                          </a:solidFill>
                          <a:effectLst/>
                        </a:rPr>
                        <a:t>group 1 </a:t>
                      </a:r>
                    </a:p>
                    <a:p>
                      <a:pPr algn="ctr">
                        <a:spcAft>
                          <a:spcPts val="0"/>
                        </a:spcAft>
                      </a:pPr>
                      <a:r>
                        <a:rPr lang="en-GB" sz="1000" dirty="0">
                          <a:solidFill>
                            <a:schemeClr val="tx1"/>
                          </a:solidFill>
                          <a:effectLst/>
                        </a:rPr>
                        <a:t>(high cost of living)</a:t>
                      </a:r>
                      <a:endParaRPr lang="it-IT" sz="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T w="38100" cmpd="sng">
                      <a:noFill/>
                    </a:lnT>
                    <a:solidFill>
                      <a:srgbClr val="BB2D3F"/>
                    </a:solidFill>
                  </a:tcPr>
                </a:tc>
                <a:tc>
                  <a:txBody>
                    <a:bodyPr/>
                    <a:lstStyle/>
                    <a:p>
                      <a:pPr algn="ctr">
                        <a:spcAft>
                          <a:spcPts val="0"/>
                        </a:spcAft>
                      </a:pPr>
                      <a:r>
                        <a:rPr lang="en-GB" sz="1000" dirty="0">
                          <a:effectLst/>
                        </a:rPr>
                        <a:t>Denmark, Finland, Ireland, Iceland, Liechtenstein, Luxembourg, Norway, United Kingdom, Sweden, Switzerland, </a:t>
                      </a:r>
                      <a:endParaRPr lang="it-IT"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T w="38100" cmpd="sng">
                      <a:noFill/>
                    </a:lnT>
                  </a:tcPr>
                </a:tc>
                <a:tc>
                  <a:txBody>
                    <a:bodyPr/>
                    <a:lstStyle/>
                    <a:p>
                      <a:pPr algn="ctr">
                        <a:spcAft>
                          <a:spcPts val="0"/>
                        </a:spcAft>
                      </a:pPr>
                      <a:r>
                        <a:rPr lang="en-GB" sz="1400" dirty="0">
                          <a:effectLst/>
                        </a:rPr>
                        <a:t>500 euros</a:t>
                      </a:r>
                      <a:endParaRPr lang="it-IT"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T w="38100" cmpd="sng">
                      <a:noFill/>
                    </a:lnT>
                  </a:tcPr>
                </a:tc>
                <a:extLst>
                  <a:ext uri="{0D108BD9-81ED-4DB2-BD59-A6C34878D82A}">
                    <a16:rowId xmlns:a16="http://schemas.microsoft.com/office/drawing/2014/main" val="2776067262"/>
                  </a:ext>
                </a:extLst>
              </a:tr>
              <a:tr h="575963">
                <a:tc>
                  <a:txBody>
                    <a:bodyPr/>
                    <a:lstStyle/>
                    <a:p>
                      <a:pPr algn="ctr">
                        <a:spcAft>
                          <a:spcPts val="0"/>
                        </a:spcAft>
                      </a:pPr>
                      <a:r>
                        <a:rPr lang="en-GB" sz="1000" dirty="0">
                          <a:solidFill>
                            <a:schemeClr val="tx1"/>
                          </a:solidFill>
                          <a:effectLst/>
                        </a:rPr>
                        <a:t>group 2</a:t>
                      </a:r>
                    </a:p>
                    <a:p>
                      <a:pPr algn="ctr">
                        <a:spcAft>
                          <a:spcPts val="0"/>
                        </a:spcAft>
                      </a:pPr>
                      <a:r>
                        <a:rPr lang="en-GB" sz="1000" dirty="0">
                          <a:solidFill>
                            <a:schemeClr val="tx1"/>
                          </a:solidFill>
                          <a:effectLst/>
                        </a:rPr>
                        <a:t>(medium cost of living)</a:t>
                      </a:r>
                      <a:endParaRPr lang="it-IT" sz="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rgbClr val="BB2D3F"/>
                    </a:solidFill>
                  </a:tcPr>
                </a:tc>
                <a:tc>
                  <a:txBody>
                    <a:bodyPr/>
                    <a:lstStyle/>
                    <a:p>
                      <a:pPr algn="ctr">
                        <a:spcAft>
                          <a:spcPts val="0"/>
                        </a:spcAft>
                      </a:pPr>
                      <a:r>
                        <a:rPr lang="en-GB" sz="1000" dirty="0">
                          <a:effectLst/>
                        </a:rPr>
                        <a:t>Austria, Belgium, Cyprus, France, Germany,</a:t>
                      </a:r>
                      <a:r>
                        <a:rPr lang="en-GB" sz="1000" baseline="0" dirty="0">
                          <a:effectLst/>
                        </a:rPr>
                        <a:t> </a:t>
                      </a:r>
                      <a:r>
                        <a:rPr lang="en-GB" sz="1000" dirty="0">
                          <a:effectLst/>
                        </a:rPr>
                        <a:t>Greece, Malta, Netherlands, Portugal, Spain. </a:t>
                      </a:r>
                      <a:endParaRPr lang="it-IT"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GB" sz="1400" dirty="0">
                          <a:effectLst/>
                        </a:rPr>
                        <a:t>450 euros</a:t>
                      </a:r>
                      <a:endParaRPr lang="it-IT"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815206772"/>
                  </a:ext>
                </a:extLst>
              </a:tr>
              <a:tr h="672312">
                <a:tc>
                  <a:txBody>
                    <a:bodyPr/>
                    <a:lstStyle/>
                    <a:p>
                      <a:pPr algn="ctr">
                        <a:spcAft>
                          <a:spcPts val="0"/>
                        </a:spcAft>
                      </a:pPr>
                      <a:r>
                        <a:rPr lang="en-GB" sz="1000" dirty="0">
                          <a:solidFill>
                            <a:schemeClr val="tx1"/>
                          </a:solidFill>
                          <a:effectLst/>
                        </a:rPr>
                        <a:t>group 3 </a:t>
                      </a:r>
                    </a:p>
                    <a:p>
                      <a:pPr algn="ctr">
                        <a:spcAft>
                          <a:spcPts val="0"/>
                        </a:spcAft>
                      </a:pPr>
                      <a:r>
                        <a:rPr lang="en-GB" sz="1000" dirty="0">
                          <a:solidFill>
                            <a:schemeClr val="tx1"/>
                          </a:solidFill>
                          <a:effectLst/>
                        </a:rPr>
                        <a:t>(low cost of living)</a:t>
                      </a:r>
                      <a:endParaRPr lang="it-IT" sz="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rgbClr val="BB2D3F"/>
                    </a:solidFill>
                  </a:tcPr>
                </a:tc>
                <a:tc>
                  <a:txBody>
                    <a:bodyPr/>
                    <a:lstStyle/>
                    <a:p>
                      <a:pPr algn="ctr">
                        <a:spcAft>
                          <a:spcPts val="0"/>
                        </a:spcAft>
                      </a:pPr>
                      <a:r>
                        <a:rPr lang="it-IT" sz="1000" dirty="0">
                          <a:effectLst/>
                        </a:rPr>
                        <a:t>Bulgaria, </a:t>
                      </a:r>
                      <a:r>
                        <a:rPr lang="it-IT" sz="1000" dirty="0" err="1">
                          <a:effectLst/>
                        </a:rPr>
                        <a:t>Croatia</a:t>
                      </a:r>
                      <a:r>
                        <a:rPr lang="it-IT" sz="1000" dirty="0">
                          <a:effectLst/>
                        </a:rPr>
                        <a:t>, </a:t>
                      </a:r>
                      <a:r>
                        <a:rPr lang="it-IT" sz="1000" dirty="0" err="1">
                          <a:effectLst/>
                        </a:rPr>
                        <a:t>Czech</a:t>
                      </a:r>
                      <a:r>
                        <a:rPr lang="it-IT" sz="1000" dirty="0">
                          <a:effectLst/>
                        </a:rPr>
                        <a:t> Republic, Estonia, Latvia, Lithuania, North Macedonia, Poland, Romania, Serbia, </a:t>
                      </a:r>
                      <a:r>
                        <a:rPr lang="it-IT" sz="1000" dirty="0" err="1">
                          <a:effectLst/>
                        </a:rPr>
                        <a:t>Slovakia</a:t>
                      </a:r>
                      <a:r>
                        <a:rPr lang="it-IT" sz="1000" dirty="0">
                          <a:effectLst/>
                        </a:rPr>
                        <a:t>, Slovenia,</a:t>
                      </a:r>
                      <a:r>
                        <a:rPr lang="it-IT" sz="1000" baseline="0" dirty="0">
                          <a:effectLst/>
                        </a:rPr>
                        <a:t> </a:t>
                      </a:r>
                      <a:r>
                        <a:rPr lang="it-IT" sz="1000" dirty="0" err="1">
                          <a:effectLst/>
                        </a:rPr>
                        <a:t>Turkey</a:t>
                      </a:r>
                      <a:r>
                        <a:rPr lang="it-IT" sz="1000" dirty="0">
                          <a:effectLst/>
                        </a:rPr>
                        <a:t>,</a:t>
                      </a:r>
                      <a:r>
                        <a:rPr lang="it-IT" sz="1000" baseline="0" dirty="0">
                          <a:effectLst/>
                        </a:rPr>
                        <a:t> </a:t>
                      </a:r>
                      <a:r>
                        <a:rPr lang="it-IT" sz="1000" baseline="0" dirty="0" err="1">
                          <a:effectLst/>
                        </a:rPr>
                        <a:t>Hungary</a:t>
                      </a:r>
                      <a:r>
                        <a:rPr lang="it-IT" sz="1000" baseline="0" dirty="0">
                          <a:effectLst/>
                        </a:rPr>
                        <a:t>.</a:t>
                      </a:r>
                      <a:endParaRPr lang="it-IT"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GB" sz="1400" dirty="0">
                          <a:effectLst/>
                        </a:rPr>
                        <a:t>400 euros</a:t>
                      </a:r>
                      <a:endParaRPr lang="it-IT"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088163744"/>
                  </a:ext>
                </a:extLst>
              </a:tr>
            </a:tbl>
          </a:graphicData>
        </a:graphic>
      </p:graphicFrame>
    </p:spTree>
    <p:extLst>
      <p:ext uri="{BB962C8B-B14F-4D97-AF65-F5344CB8AC3E}">
        <p14:creationId xmlns:p14="http://schemas.microsoft.com/office/powerpoint/2010/main" val="32404517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251520" y="260350"/>
            <a:ext cx="8064896" cy="172849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it-IT" altLang="it-IT" u="none" kern="0" dirty="0">
                <a:solidFill>
                  <a:srgbClr val="000000"/>
                </a:solidFill>
              </a:rPr>
              <a:t>Erasmus+ Traineeship</a:t>
            </a:r>
          </a:p>
          <a:p>
            <a:pPr eaLnBrk="1" hangingPunct="1">
              <a:defRPr/>
            </a:pPr>
            <a:endParaRPr lang="it-IT" altLang="it-IT" sz="3000" u="none" kern="0" dirty="0">
              <a:solidFill>
                <a:srgbClr val="000000"/>
              </a:solidFill>
            </a:endParaRPr>
          </a:p>
          <a:p>
            <a:pPr marL="285750" indent="-285750" algn="just" eaLnBrk="1" hangingPunct="1">
              <a:buFont typeface="Arial" panose="020B0604020202020204" pitchFamily="34" charset="0"/>
              <a:buChar char="•"/>
              <a:defRPr/>
            </a:pPr>
            <a:r>
              <a:rPr lang="en-US" sz="1650" u="none" dirty="0">
                <a:latin typeface="Calibri" panose="020F0502020204030204" pitchFamily="34" charset="0"/>
                <a:cs typeface="Calibri" panose="020F0502020204030204" pitchFamily="34" charset="0"/>
              </a:rPr>
              <a:t>An additional contribution of </a:t>
            </a:r>
            <a:r>
              <a:rPr lang="en-US" sz="1650" b="1" u="none" dirty="0">
                <a:latin typeface="Calibri" panose="020F0502020204030204" pitchFamily="34" charset="0"/>
                <a:cs typeface="Calibri" panose="020F0502020204030204" pitchFamily="34" charset="0"/>
              </a:rPr>
              <a:t>€ 250 per month </a:t>
            </a:r>
            <a:r>
              <a:rPr lang="en-US" sz="1650" u="none" dirty="0">
                <a:latin typeface="Calibri" panose="020F0502020204030204" pitchFamily="34" charset="0"/>
                <a:cs typeface="Calibri" panose="020F0502020204030204" pitchFamily="34" charset="0"/>
              </a:rPr>
              <a:t>is foreseen for candidates with </a:t>
            </a:r>
            <a:r>
              <a:rPr lang="en-US" sz="1650" b="1" u="none" dirty="0">
                <a:highlight>
                  <a:srgbClr val="FFFF00"/>
                </a:highlight>
                <a:latin typeface="Calibri" panose="020F0502020204030204" pitchFamily="34" charset="0"/>
                <a:cs typeface="Calibri" panose="020F0502020204030204" pitchFamily="34" charset="0"/>
              </a:rPr>
              <a:t>ISEE 2024 </a:t>
            </a:r>
            <a:r>
              <a:rPr lang="en-US" sz="1650" b="1" u="none" dirty="0">
                <a:latin typeface="Calibri" panose="020F0502020204030204" pitchFamily="34" charset="0"/>
                <a:cs typeface="Calibri" panose="020F0502020204030204" pitchFamily="34" charset="0"/>
              </a:rPr>
              <a:t>declaration</a:t>
            </a:r>
            <a:r>
              <a:rPr lang="en-US" sz="1650" u="none" dirty="0">
                <a:latin typeface="Calibri" panose="020F0502020204030204" pitchFamily="34" charset="0"/>
                <a:cs typeface="Calibri" panose="020F0502020204030204" pitchFamily="34" charset="0"/>
              </a:rPr>
              <a:t> and/or the documentation concerning the income and asset situations (for international students whose nuclear family has income and/or assets abroad) for services for the right to higher education </a:t>
            </a:r>
            <a:r>
              <a:rPr lang="en-US" sz="1650" b="1" u="none" dirty="0">
                <a:latin typeface="Calibri" panose="020F0502020204030204" pitchFamily="34" charset="0"/>
                <a:cs typeface="Calibri" panose="020F0502020204030204" pitchFamily="34" charset="0"/>
              </a:rPr>
              <a:t>up to </a:t>
            </a:r>
            <a:r>
              <a:rPr lang="en-US" sz="1800" b="1" u="none" dirty="0">
                <a:latin typeface="Calibri" panose="020F0502020204030204" pitchFamily="34" charset="0"/>
                <a:cs typeface="Calibri" panose="020F0502020204030204" pitchFamily="34" charset="0"/>
              </a:rPr>
              <a:t>€ 27.000,00. </a:t>
            </a:r>
            <a:endParaRPr lang="en-US" sz="1650" b="1" u="none" dirty="0">
              <a:latin typeface="Calibri" panose="020F0502020204030204" pitchFamily="34" charset="0"/>
              <a:cs typeface="Calibri" panose="020F0502020204030204" pitchFamily="34" charset="0"/>
            </a:endParaRPr>
          </a:p>
          <a:p>
            <a:pPr marL="285750" indent="-285750" algn="just" eaLnBrk="1" hangingPunct="1">
              <a:buFont typeface="Arial" panose="020B0604020202020204" pitchFamily="34" charset="0"/>
              <a:buChar char="•"/>
              <a:defRPr/>
            </a:pPr>
            <a:endParaRPr lang="en-US" sz="1650" u="none" dirty="0">
              <a:latin typeface="Calibri" panose="020F0502020204030204" pitchFamily="34" charset="0"/>
              <a:cs typeface="Calibri" panose="020F0502020204030204" pitchFamily="34" charset="0"/>
            </a:endParaRPr>
          </a:p>
          <a:p>
            <a:pPr marL="285750" indent="-285750" algn="just" eaLnBrk="1" hangingPunct="1">
              <a:buFont typeface="Arial" panose="020B0604020202020204" pitchFamily="34" charset="0"/>
              <a:buChar char="•"/>
              <a:defRPr/>
            </a:pPr>
            <a:r>
              <a:rPr lang="en-US" sz="1650" u="none" dirty="0">
                <a:latin typeface="Calibri" panose="020F0502020204030204" pitchFamily="34" charset="0"/>
                <a:cs typeface="Calibri" panose="020F0502020204030204" pitchFamily="34" charset="0"/>
              </a:rPr>
              <a:t>This declaration must be submitted </a:t>
            </a:r>
            <a:r>
              <a:rPr lang="en-US" sz="1650" b="1" u="none" dirty="0">
                <a:latin typeface="Calibri" panose="020F0502020204030204" pitchFamily="34" charset="0"/>
                <a:cs typeface="Calibri" panose="020F0502020204030204" pitchFamily="34" charset="0"/>
              </a:rPr>
              <a:t>later on </a:t>
            </a:r>
            <a:r>
              <a:rPr lang="en-US" sz="1650" u="none" dirty="0">
                <a:latin typeface="Calibri" panose="020F0502020204030204" pitchFamily="34" charset="0"/>
                <a:cs typeface="Calibri" panose="020F0502020204030204" pitchFamily="34" charset="0"/>
              </a:rPr>
              <a:t>from winner students only according to the</a:t>
            </a:r>
            <a:r>
              <a:rPr lang="en-US" sz="1650" b="1" u="none" dirty="0">
                <a:latin typeface="Calibri" panose="020F0502020204030204" pitchFamily="34" charset="0"/>
                <a:cs typeface="Calibri" panose="020F0502020204030204" pitchFamily="34" charset="0"/>
              </a:rPr>
              <a:t> </a:t>
            </a:r>
            <a:r>
              <a:rPr lang="en-US" sz="1650" u="none" dirty="0">
                <a:latin typeface="Calibri" panose="020F0502020204030204" pitchFamily="34" charset="0"/>
                <a:cs typeface="Calibri" panose="020F0502020204030204" pitchFamily="34" charset="0"/>
              </a:rPr>
              <a:t>procedures and deadlines that will be communicated on the page: </a:t>
            </a:r>
            <a:r>
              <a:rPr lang="en-US" sz="1650" u="none" dirty="0">
                <a:latin typeface="Calibri" panose="020F0502020204030204" pitchFamily="34" charset="0"/>
                <a:cs typeface="Calibri" panose="020F0502020204030204" pitchFamily="34" charset="0"/>
                <a:hlinkClick r:id="rId2"/>
              </a:rPr>
              <a:t>https://www.unibo.it/en/international/internship-abroad/erasmus-mobility-for-traineeship/erasmus-grant</a:t>
            </a:r>
            <a:r>
              <a:rPr lang="en-US" sz="1650" u="none" dirty="0">
                <a:latin typeface="Calibri" panose="020F0502020204030204" pitchFamily="34" charset="0"/>
                <a:cs typeface="Calibri" panose="020F0502020204030204" pitchFamily="34" charset="0"/>
              </a:rPr>
              <a:t>  </a:t>
            </a:r>
          </a:p>
          <a:p>
            <a:pPr marL="285750" indent="-285750" algn="just" eaLnBrk="1" hangingPunct="1">
              <a:buFont typeface="Arial" panose="020B0604020202020204" pitchFamily="34" charset="0"/>
              <a:buChar char="•"/>
              <a:defRPr/>
            </a:pPr>
            <a:endParaRPr lang="en-US" sz="1650" u="none" dirty="0">
              <a:latin typeface="Calibri" panose="020F0502020204030204" pitchFamily="34" charset="0"/>
              <a:cs typeface="Calibri" panose="020F0502020204030204" pitchFamily="34" charset="0"/>
            </a:endParaRPr>
          </a:p>
          <a:p>
            <a:pPr marL="285750" indent="-285750" algn="just" eaLnBrk="1" hangingPunct="1">
              <a:buFont typeface="Arial" panose="020B0604020202020204" pitchFamily="34" charset="0"/>
              <a:buChar char="•"/>
              <a:defRPr/>
            </a:pPr>
            <a:r>
              <a:rPr lang="en-US" sz="1650" b="1" u="none" dirty="0">
                <a:highlight>
                  <a:srgbClr val="FFFF00"/>
                </a:highlight>
                <a:latin typeface="Calibri" panose="020F0502020204030204" pitchFamily="34" charset="0"/>
                <a:cs typeface="Calibri" panose="020F0502020204030204" pitchFamily="34" charset="0"/>
              </a:rPr>
              <a:t>Special funding</a:t>
            </a:r>
            <a:r>
              <a:rPr lang="en-US" sz="1650" u="none" dirty="0">
                <a:highlight>
                  <a:srgbClr val="FFFF00"/>
                </a:highlight>
                <a:latin typeface="Calibri" panose="020F0502020204030204" pitchFamily="34" charset="0"/>
                <a:cs typeface="Calibri" panose="020F0502020204030204" pitchFamily="34" charset="0"/>
              </a:rPr>
              <a:t> </a:t>
            </a:r>
            <a:r>
              <a:rPr lang="en-US" sz="1650" u="none" dirty="0">
                <a:latin typeface="Calibri" panose="020F0502020204030204" pitchFamily="34" charset="0"/>
                <a:cs typeface="Calibri" panose="020F0502020204030204" pitchFamily="34" charset="0"/>
              </a:rPr>
              <a:t>for </a:t>
            </a:r>
            <a:r>
              <a:rPr lang="en-US" sz="1650" b="1" u="none" dirty="0">
                <a:latin typeface="Calibri" panose="020F0502020204030204" pitchFamily="34" charset="0"/>
                <a:cs typeface="Calibri" panose="020F0502020204030204" pitchFamily="34" charset="0"/>
              </a:rPr>
              <a:t>students with special needs </a:t>
            </a:r>
            <a:r>
              <a:rPr lang="en-US" sz="1650" u="none" dirty="0">
                <a:latin typeface="Calibri" panose="020F0502020204030204" pitchFamily="34" charset="0"/>
                <a:cs typeface="Calibri" panose="020F0502020204030204" pitchFamily="34" charset="0"/>
              </a:rPr>
              <a:t>that may be allocated by the European Union. Selected candidates will be informed directly about the availability of special grants for students with special needs. </a:t>
            </a:r>
          </a:p>
          <a:p>
            <a:pPr marL="285750" indent="-285750" algn="just" eaLnBrk="1" hangingPunct="1">
              <a:buFont typeface="Arial" panose="020B0604020202020204" pitchFamily="34" charset="0"/>
              <a:buChar char="•"/>
              <a:defRPr/>
            </a:pPr>
            <a:endParaRPr lang="en-US" sz="1650" u="none" dirty="0">
              <a:latin typeface="Calibri" panose="020F0502020204030204" pitchFamily="34" charset="0"/>
              <a:cs typeface="Calibri" panose="020F0502020204030204" pitchFamily="34" charset="0"/>
            </a:endParaRPr>
          </a:p>
          <a:p>
            <a:pPr marL="285750" indent="-285750" algn="just" eaLnBrk="1" hangingPunct="1">
              <a:buFont typeface="Arial" panose="020B0604020202020204" pitchFamily="34" charset="0"/>
              <a:buChar char="•"/>
              <a:defRPr/>
            </a:pPr>
            <a:r>
              <a:rPr lang="en-US" sz="1650" u="none" dirty="0">
                <a:latin typeface="Calibri" panose="020F0502020204030204" pitchFamily="34" charset="0"/>
                <a:cs typeface="Calibri" panose="020F0502020204030204" pitchFamily="34" charset="0"/>
              </a:rPr>
              <a:t>A </a:t>
            </a:r>
            <a:r>
              <a:rPr lang="en-US" sz="1650" b="1" u="none" dirty="0">
                <a:latin typeface="Calibri" panose="020F0502020204030204" pitchFamily="34" charset="0"/>
                <a:cs typeface="Calibri" panose="020F0502020204030204" pitchFamily="34" charset="0"/>
              </a:rPr>
              <a:t>specific grant </a:t>
            </a:r>
            <a:r>
              <a:rPr lang="en-US" sz="1650" u="none" dirty="0">
                <a:latin typeface="Calibri" panose="020F0502020204030204" pitchFamily="34" charset="0"/>
                <a:cs typeface="Calibri" panose="020F0502020204030204" pitchFamily="34" charset="0"/>
              </a:rPr>
              <a:t>is foreseen for the so called “</a:t>
            </a:r>
            <a:r>
              <a:rPr lang="en-US" sz="1650" b="1" u="none" dirty="0">
                <a:highlight>
                  <a:srgbClr val="FFFF00"/>
                </a:highlight>
                <a:latin typeface="Calibri" panose="020F0502020204030204" pitchFamily="34" charset="0"/>
                <a:cs typeface="Calibri" panose="020F0502020204030204" pitchFamily="34" charset="0"/>
              </a:rPr>
              <a:t>green travel</a:t>
            </a:r>
            <a:r>
              <a:rPr lang="en-US" sz="1650" u="none" dirty="0">
                <a:latin typeface="Calibri" panose="020F0502020204030204" pitchFamily="34" charset="0"/>
                <a:cs typeface="Calibri" panose="020F0502020204030204" pitchFamily="34" charset="0"/>
              </a:rPr>
              <a:t>”, that is for the travel towards host university with sustainable means of transportation (ex. buses, trains, etc.).</a:t>
            </a:r>
          </a:p>
        </p:txBody>
      </p:sp>
    </p:spTree>
    <p:extLst>
      <p:ext uri="{BB962C8B-B14F-4D97-AF65-F5344CB8AC3E}">
        <p14:creationId xmlns:p14="http://schemas.microsoft.com/office/powerpoint/2010/main" val="26805316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395288" y="260350"/>
            <a:ext cx="8229600"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it-IT" altLang="it-IT" u="none" kern="0" dirty="0">
                <a:solidFill>
                  <a:srgbClr val="000000"/>
                </a:solidFill>
              </a:rPr>
              <a:t>Erasmus+ </a:t>
            </a:r>
            <a:r>
              <a:rPr lang="it-IT" altLang="it-IT" u="none" kern="0" dirty="0" err="1">
                <a:solidFill>
                  <a:srgbClr val="000000"/>
                </a:solidFill>
              </a:rPr>
              <a:t>Traineeship</a:t>
            </a:r>
            <a:endParaRPr lang="it-IT" altLang="it-IT" u="none" kern="0" dirty="0"/>
          </a:p>
        </p:txBody>
      </p:sp>
      <p:sp>
        <p:nvSpPr>
          <p:cNvPr id="3" name="Rettangolo 2"/>
          <p:cNvSpPr/>
          <p:nvPr/>
        </p:nvSpPr>
        <p:spPr>
          <a:xfrm>
            <a:off x="644706" y="1403350"/>
            <a:ext cx="7671710" cy="5293757"/>
          </a:xfrm>
          <a:prstGeom prst="rect">
            <a:avLst/>
          </a:prstGeom>
        </p:spPr>
        <p:txBody>
          <a:bodyPr wrap="square">
            <a:spAutoFit/>
          </a:bodyPr>
          <a:lstStyle/>
          <a:p>
            <a:pPr eaLnBrk="1" hangingPunct="1">
              <a:defRPr/>
            </a:pPr>
            <a:r>
              <a:rPr lang="en-GB" sz="2400" b="1" i="1" dirty="0">
                <a:latin typeface="Calibri" panose="020F0502020204030204" pitchFamily="34" charset="0"/>
                <a:cs typeface="Calibri" panose="020F0502020204030204" pitchFamily="34" charset="0"/>
              </a:rPr>
              <a:t>Who can apply</a:t>
            </a:r>
            <a:endParaRPr lang="en-GB" b="1" i="1" dirty="0">
              <a:latin typeface="Calibri" panose="020F0502020204030204" pitchFamily="34" charset="0"/>
              <a:cs typeface="Calibri" panose="020F0502020204030204" pitchFamily="34" charset="0"/>
            </a:endParaRPr>
          </a:p>
          <a:p>
            <a:pPr algn="just" eaLnBrk="1" hangingPunct="1">
              <a:defRPr/>
            </a:pPr>
            <a:r>
              <a:rPr lang="en-GB" u="none" dirty="0">
                <a:latin typeface="Calibri" panose="020F0502020204030204" pitchFamily="34" charset="0"/>
                <a:cs typeface="Calibri" panose="020F0502020204030204" pitchFamily="34" charset="0"/>
              </a:rPr>
              <a:t>Both</a:t>
            </a:r>
            <a:r>
              <a:rPr lang="en-GB" b="1" u="none" dirty="0">
                <a:latin typeface="Calibri" panose="020F0502020204030204" pitchFamily="34" charset="0"/>
                <a:cs typeface="Calibri" panose="020F0502020204030204" pitchFamily="34" charset="0"/>
              </a:rPr>
              <a:t> students </a:t>
            </a:r>
            <a:r>
              <a:rPr lang="en-GB" u="none" dirty="0">
                <a:latin typeface="Calibri" panose="020F0502020204030204" pitchFamily="34" charset="0"/>
                <a:cs typeface="Calibri" panose="020F0502020204030204" pitchFamily="34" charset="0"/>
              </a:rPr>
              <a:t>and</a:t>
            </a:r>
            <a:r>
              <a:rPr lang="en-GB" b="1" u="none" dirty="0">
                <a:latin typeface="Calibri" panose="020F0502020204030204" pitchFamily="34" charset="0"/>
                <a:cs typeface="Calibri" panose="020F0502020204030204" pitchFamily="34" charset="0"/>
              </a:rPr>
              <a:t> new-graduates </a:t>
            </a:r>
            <a:r>
              <a:rPr lang="en-GB" u="none" dirty="0">
                <a:latin typeface="Calibri" panose="020F0502020204030204" pitchFamily="34" charset="0"/>
                <a:cs typeface="Calibri" panose="020F0502020204030204" pitchFamily="34" charset="0"/>
              </a:rPr>
              <a:t>may apply according to the following rules:</a:t>
            </a:r>
          </a:p>
          <a:p>
            <a:pPr algn="just" eaLnBrk="1" hangingPunct="1">
              <a:defRPr/>
            </a:pPr>
            <a:endParaRPr lang="en-GB" u="none" dirty="0">
              <a:latin typeface="Calibri" panose="020F0502020204030204" pitchFamily="34" charset="0"/>
              <a:cs typeface="Calibri" panose="020F0502020204030204" pitchFamily="34" charset="0"/>
            </a:endParaRPr>
          </a:p>
          <a:p>
            <a:pPr algn="just" eaLnBrk="1" hangingPunct="1">
              <a:defRPr/>
            </a:pPr>
            <a:r>
              <a:rPr lang="en-US" b="1" dirty="0">
                <a:highlight>
                  <a:srgbClr val="FFFF00"/>
                </a:highlight>
                <a:latin typeface="Calibri" panose="020F0502020204030204" pitchFamily="34" charset="0"/>
                <a:cs typeface="Calibri" panose="020F0502020204030204" pitchFamily="34" charset="0"/>
              </a:rPr>
              <a:t>Students</a:t>
            </a:r>
            <a:r>
              <a:rPr lang="en-US" u="none" dirty="0">
                <a:latin typeface="Calibri" panose="020F0502020204030204" pitchFamily="34" charset="0"/>
                <a:cs typeface="Calibri" panose="020F0502020204030204" pitchFamily="34" charset="0"/>
              </a:rPr>
              <a:t> must be </a:t>
            </a:r>
            <a:r>
              <a:rPr lang="en-US" b="1" u="none" dirty="0">
                <a:latin typeface="Calibri" panose="020F0502020204030204" pitchFamily="34" charset="0"/>
                <a:cs typeface="Calibri" panose="020F0502020204030204" pitchFamily="34" charset="0"/>
              </a:rPr>
              <a:t>enrolled in </a:t>
            </a:r>
            <a:r>
              <a:rPr lang="en-US" b="1" u="none" dirty="0" err="1">
                <a:latin typeface="Calibri" panose="020F0502020204030204" pitchFamily="34" charset="0"/>
                <a:cs typeface="Calibri" panose="020F0502020204030204" pitchFamily="34" charset="0"/>
              </a:rPr>
              <a:t>a.y</a:t>
            </a:r>
            <a:r>
              <a:rPr lang="en-US" b="1" u="none" dirty="0">
                <a:latin typeface="Calibri" panose="020F0502020204030204" pitchFamily="34" charset="0"/>
                <a:cs typeface="Calibri" panose="020F0502020204030204" pitchFamily="34" charset="0"/>
              </a:rPr>
              <a:t>. 23/24 </a:t>
            </a:r>
            <a:r>
              <a:rPr lang="en-US" u="none" dirty="0">
                <a:latin typeface="Calibri" panose="020F0502020204030204" pitchFamily="34" charset="0"/>
                <a:cs typeface="Calibri" panose="020F0502020204030204" pitchFamily="34" charset="0"/>
              </a:rPr>
              <a:t>and </a:t>
            </a:r>
            <a:r>
              <a:rPr lang="en-US" b="1" u="none" dirty="0">
                <a:latin typeface="Calibri" panose="020F0502020204030204" pitchFamily="34" charset="0"/>
                <a:cs typeface="Calibri" panose="020F0502020204030204" pitchFamily="34" charset="0"/>
              </a:rPr>
              <a:t>renew their enrolment for the 2024/25 </a:t>
            </a:r>
            <a:r>
              <a:rPr lang="en-US" u="none" dirty="0">
                <a:latin typeface="Calibri" panose="020F0502020204030204" pitchFamily="34" charset="0"/>
                <a:cs typeface="Calibri" panose="020F0502020204030204" pitchFamily="34" charset="0"/>
              </a:rPr>
              <a:t>academic year by the deadline established by the University.</a:t>
            </a:r>
          </a:p>
          <a:p>
            <a:pPr marL="342900" indent="-342900" algn="just" eaLnBrk="1" hangingPunct="1">
              <a:buFont typeface="Arial" panose="020B0604020202020204" pitchFamily="34" charset="0"/>
              <a:buChar char="•"/>
              <a:defRPr/>
            </a:pPr>
            <a:endParaRPr lang="en-US" u="none" dirty="0">
              <a:latin typeface="Calibri" panose="020F0502020204030204" pitchFamily="34" charset="0"/>
              <a:cs typeface="Calibri" panose="020F0502020204030204" pitchFamily="34" charset="0"/>
            </a:endParaRPr>
          </a:p>
          <a:p>
            <a:pPr marL="285750" indent="-285750" algn="just" eaLnBrk="1" hangingPunct="1">
              <a:buFont typeface="Arial" panose="020B0604020202020204" pitchFamily="34" charset="0"/>
              <a:buChar char="•"/>
              <a:defRPr/>
            </a:pPr>
            <a:endParaRPr lang="en-GB" sz="800" b="1" dirty="0">
              <a:latin typeface="Calibri" panose="020F0502020204030204" pitchFamily="34" charset="0"/>
              <a:cs typeface="Calibri" panose="020F0502020204030204" pitchFamily="34" charset="0"/>
            </a:endParaRPr>
          </a:p>
          <a:p>
            <a:pPr algn="just" eaLnBrk="1" hangingPunct="1">
              <a:defRPr/>
            </a:pPr>
            <a:r>
              <a:rPr lang="en-US" b="1" dirty="0">
                <a:highlight>
                  <a:srgbClr val="FFFF00"/>
                </a:highlight>
                <a:latin typeface="Calibri" panose="020F0502020204030204" pitchFamily="34" charset="0"/>
                <a:cs typeface="Calibri" panose="020F0502020204030204" pitchFamily="34" charset="0"/>
              </a:rPr>
              <a:t>New-graduates</a:t>
            </a:r>
            <a:r>
              <a:rPr lang="en-US" b="1" u="none" dirty="0">
                <a:latin typeface="Calibri" panose="020F0502020204030204" pitchFamily="34" charset="0"/>
                <a:cs typeface="Calibri" panose="020F0502020204030204" pitchFamily="34" charset="0"/>
              </a:rPr>
              <a:t> </a:t>
            </a:r>
            <a:r>
              <a:rPr lang="en-US" u="none" dirty="0">
                <a:latin typeface="Calibri" panose="020F0502020204030204" pitchFamily="34" charset="0"/>
                <a:cs typeface="Calibri" panose="020F0502020204030204" pitchFamily="34" charset="0"/>
              </a:rPr>
              <a:t>must be </a:t>
            </a:r>
            <a:r>
              <a:rPr lang="en-US" b="1" u="none" dirty="0">
                <a:latin typeface="Calibri" panose="020F0502020204030204" pitchFamily="34" charset="0"/>
                <a:cs typeface="Calibri" panose="020F0502020204030204" pitchFamily="34" charset="0"/>
              </a:rPr>
              <a:t>enrolled in </a:t>
            </a:r>
            <a:r>
              <a:rPr lang="en-US" b="1" u="none" dirty="0" err="1">
                <a:latin typeface="Calibri" panose="020F0502020204030204" pitchFamily="34" charset="0"/>
                <a:cs typeface="Calibri" panose="020F0502020204030204" pitchFamily="34" charset="0"/>
              </a:rPr>
              <a:t>a.y</a:t>
            </a:r>
            <a:r>
              <a:rPr lang="en-US" b="1" u="none" dirty="0">
                <a:latin typeface="Calibri" panose="020F0502020204030204" pitchFamily="34" charset="0"/>
                <a:cs typeface="Calibri" panose="020F0502020204030204" pitchFamily="34" charset="0"/>
              </a:rPr>
              <a:t>. 2023/24 </a:t>
            </a:r>
            <a:r>
              <a:rPr lang="en-US" u="none" dirty="0">
                <a:latin typeface="Calibri" panose="020F0502020204030204" pitchFamily="34" charset="0"/>
                <a:cs typeface="Calibri" panose="020F0502020204030204" pitchFamily="34" charset="0"/>
              </a:rPr>
              <a:t>for the last year of their study cycle </a:t>
            </a:r>
            <a:r>
              <a:rPr lang="en-US" b="1" u="none" dirty="0">
                <a:latin typeface="Calibri" panose="020F0502020204030204" pitchFamily="34" charset="0"/>
                <a:cs typeface="Calibri" panose="020F0502020204030204" pitchFamily="34" charset="0"/>
              </a:rPr>
              <a:t>and not yet have graduated by the deadline </a:t>
            </a:r>
            <a:r>
              <a:rPr lang="en-US" u="none" dirty="0">
                <a:latin typeface="Calibri" panose="020F0502020204030204" pitchFamily="34" charset="0"/>
                <a:cs typeface="Calibri" panose="020F0502020204030204" pitchFamily="34" charset="0"/>
              </a:rPr>
              <a:t>for this application procedure (13/05/2024).</a:t>
            </a:r>
          </a:p>
          <a:p>
            <a:pPr algn="just" eaLnBrk="1" hangingPunct="1">
              <a:defRPr/>
            </a:pPr>
            <a:endParaRPr lang="en-US" u="none" dirty="0">
              <a:latin typeface="Calibri" panose="020F0502020204030204" pitchFamily="34" charset="0"/>
              <a:cs typeface="Calibri" panose="020F0502020204030204" pitchFamily="34" charset="0"/>
            </a:endParaRPr>
          </a:p>
          <a:p>
            <a:pPr algn="just" eaLnBrk="1" hangingPunct="1">
              <a:defRPr/>
            </a:pPr>
            <a:endParaRPr lang="en-US" u="none" dirty="0">
              <a:latin typeface="Calibri" panose="020F0502020204030204" pitchFamily="34" charset="0"/>
              <a:cs typeface="Calibri" panose="020F0502020204030204" pitchFamily="34" charset="0"/>
            </a:endParaRPr>
          </a:p>
          <a:p>
            <a:pPr algn="just" eaLnBrk="1" hangingPunct="1">
              <a:defRPr/>
            </a:pPr>
            <a:r>
              <a:rPr lang="en-US" u="none" dirty="0">
                <a:latin typeface="Calibri" panose="020F0502020204030204" pitchFamily="34" charset="0"/>
                <a:cs typeface="Calibri" panose="020F0502020204030204" pitchFamily="34" charset="0"/>
              </a:rPr>
              <a:t>Students may not be awarded their qualification before their mobility period ends, but must wait for their traineeship abroad to conclude. </a:t>
            </a:r>
          </a:p>
          <a:p>
            <a:pPr algn="just" eaLnBrk="1" hangingPunct="1">
              <a:defRPr/>
            </a:pPr>
            <a:endParaRPr lang="en-US" u="none" dirty="0">
              <a:latin typeface="Calibri" panose="020F0502020204030204" pitchFamily="34" charset="0"/>
              <a:cs typeface="Calibri" panose="020F0502020204030204" pitchFamily="34" charset="0"/>
            </a:endParaRPr>
          </a:p>
          <a:p>
            <a:pPr algn="just" eaLnBrk="1" hangingPunct="1">
              <a:defRPr/>
            </a:pPr>
            <a:r>
              <a:rPr lang="en-US" u="none" dirty="0">
                <a:latin typeface="Calibri" panose="020F0502020204030204" pitchFamily="34" charset="0"/>
                <a:cs typeface="Calibri" panose="020F0502020204030204" pitchFamily="34" charset="0"/>
              </a:rPr>
              <a:t>By contrast, new graduates’ mobility period must start after their degree has been awarded as it is not possible to graduate during the mobility period.</a:t>
            </a:r>
          </a:p>
          <a:p>
            <a:pPr algn="just" eaLnBrk="1" hangingPunct="1">
              <a:defRPr/>
            </a:pPr>
            <a:endParaRPr lang="en-US" u="none" dirty="0">
              <a:latin typeface="Calibri" panose="020F0502020204030204" pitchFamily="34" charset="0"/>
              <a:cs typeface="Calibri" panose="020F0502020204030204" pitchFamily="34" charset="0"/>
            </a:endParaRPr>
          </a:p>
          <a:p>
            <a:pPr algn="just" eaLnBrk="1" hangingPunct="1">
              <a:defRPr/>
            </a:pPr>
            <a:endParaRPr lang="en-US" u="none" dirty="0">
              <a:latin typeface="Calibri" panose="020F0502020204030204" pitchFamily="34" charset="0"/>
              <a:cs typeface="Calibri" panose="020F0502020204030204" pitchFamily="34" charset="0"/>
            </a:endParaRPr>
          </a:p>
        </p:txBody>
      </p:sp>
      <p:sp>
        <p:nvSpPr>
          <p:cNvPr id="4" name="Rettangolo 3">
            <a:extLst>
              <a:ext uri="{FF2B5EF4-FFF2-40B4-BE49-F238E27FC236}">
                <a16:creationId xmlns:a16="http://schemas.microsoft.com/office/drawing/2014/main" id="{A37C0FB9-193B-47D9-8857-29342102E244}"/>
              </a:ext>
            </a:extLst>
          </p:cNvPr>
          <p:cNvSpPr/>
          <p:nvPr/>
        </p:nvSpPr>
        <p:spPr>
          <a:xfrm>
            <a:off x="592128" y="2204864"/>
            <a:ext cx="7907165" cy="2147340"/>
          </a:xfrm>
          <a:prstGeom prst="rect">
            <a:avLst/>
          </a:prstGeom>
          <a:noFill/>
          <a:ln>
            <a:solidFill>
              <a:srgbClr val="BD2B0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395288" y="260350"/>
            <a:ext cx="8229600"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it-IT" altLang="it-IT" u="none" kern="0" dirty="0">
                <a:solidFill>
                  <a:srgbClr val="000000"/>
                </a:solidFill>
              </a:rPr>
              <a:t>Erasmus+ </a:t>
            </a:r>
            <a:r>
              <a:rPr lang="it-IT" altLang="it-IT" u="none" kern="0" dirty="0" err="1">
                <a:solidFill>
                  <a:srgbClr val="000000"/>
                </a:solidFill>
              </a:rPr>
              <a:t>Traineeship</a:t>
            </a:r>
            <a:endParaRPr lang="it-IT" altLang="it-IT" u="none" kern="0" dirty="0"/>
          </a:p>
        </p:txBody>
      </p:sp>
      <p:sp>
        <p:nvSpPr>
          <p:cNvPr id="8195" name="Rettangolo 2"/>
          <p:cNvSpPr>
            <a:spLocks noChangeArrowheads="1"/>
          </p:cNvSpPr>
          <p:nvPr/>
        </p:nvSpPr>
        <p:spPr bwMode="auto">
          <a:xfrm>
            <a:off x="383726" y="1268760"/>
            <a:ext cx="7848872" cy="7417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u="sng">
                <a:solidFill>
                  <a:schemeClr val="tx1"/>
                </a:solidFill>
                <a:latin typeface="Arial" charset="0"/>
              </a:defRPr>
            </a:lvl1pPr>
            <a:lvl2pPr marL="742950" indent="-285750" eaLnBrk="0" hangingPunct="0">
              <a:defRPr u="sng">
                <a:solidFill>
                  <a:schemeClr val="tx1"/>
                </a:solidFill>
                <a:latin typeface="Arial" charset="0"/>
              </a:defRPr>
            </a:lvl2pPr>
            <a:lvl3pPr marL="1143000" indent="-228600" eaLnBrk="0" hangingPunct="0">
              <a:defRPr u="sng">
                <a:solidFill>
                  <a:schemeClr val="tx1"/>
                </a:solidFill>
                <a:latin typeface="Arial" charset="0"/>
              </a:defRPr>
            </a:lvl3pPr>
            <a:lvl4pPr marL="1600200" indent="-228600" eaLnBrk="0" hangingPunct="0">
              <a:defRPr u="sng">
                <a:solidFill>
                  <a:schemeClr val="tx1"/>
                </a:solidFill>
                <a:latin typeface="Arial" charset="0"/>
              </a:defRPr>
            </a:lvl4pPr>
            <a:lvl5pPr marL="2057400" indent="-228600" eaLnBrk="0" hangingPunct="0">
              <a:defRPr u="sng">
                <a:solidFill>
                  <a:schemeClr val="tx1"/>
                </a:solidFill>
                <a:latin typeface="Arial" charset="0"/>
              </a:defRPr>
            </a:lvl5pPr>
            <a:lvl6pPr marL="2514600" indent="-228600" eaLnBrk="0" fontAlgn="base" hangingPunct="0">
              <a:spcBef>
                <a:spcPct val="0"/>
              </a:spcBef>
              <a:spcAft>
                <a:spcPct val="0"/>
              </a:spcAft>
              <a:defRPr u="sng">
                <a:solidFill>
                  <a:schemeClr val="tx1"/>
                </a:solidFill>
                <a:latin typeface="Arial" charset="0"/>
              </a:defRPr>
            </a:lvl6pPr>
            <a:lvl7pPr marL="2971800" indent="-228600" eaLnBrk="0" fontAlgn="base" hangingPunct="0">
              <a:spcBef>
                <a:spcPct val="0"/>
              </a:spcBef>
              <a:spcAft>
                <a:spcPct val="0"/>
              </a:spcAft>
              <a:defRPr u="sng">
                <a:solidFill>
                  <a:schemeClr val="tx1"/>
                </a:solidFill>
                <a:latin typeface="Arial" charset="0"/>
              </a:defRPr>
            </a:lvl7pPr>
            <a:lvl8pPr marL="3429000" indent="-228600" eaLnBrk="0" fontAlgn="base" hangingPunct="0">
              <a:spcBef>
                <a:spcPct val="0"/>
              </a:spcBef>
              <a:spcAft>
                <a:spcPct val="0"/>
              </a:spcAft>
              <a:defRPr u="sng">
                <a:solidFill>
                  <a:schemeClr val="tx1"/>
                </a:solidFill>
                <a:latin typeface="Arial" charset="0"/>
              </a:defRPr>
            </a:lvl8pPr>
            <a:lvl9pPr marL="3886200" indent="-228600" eaLnBrk="0" fontAlgn="base" hangingPunct="0">
              <a:spcBef>
                <a:spcPct val="0"/>
              </a:spcBef>
              <a:spcAft>
                <a:spcPct val="0"/>
              </a:spcAft>
              <a:defRPr u="sng">
                <a:solidFill>
                  <a:schemeClr val="tx1"/>
                </a:solidFill>
                <a:latin typeface="Arial" charset="0"/>
              </a:defRPr>
            </a:lvl9pPr>
          </a:lstStyle>
          <a:p>
            <a:pPr eaLnBrk="1" hangingPunct="1">
              <a:defRPr/>
            </a:pPr>
            <a:r>
              <a:rPr lang="en-GB" sz="2400" b="1" i="1" dirty="0"/>
              <a:t>Eligibility conflicts</a:t>
            </a:r>
          </a:p>
          <a:p>
            <a:pPr marL="285750" indent="-285750" algn="just">
              <a:buFont typeface="Arial" panose="020B0604020202020204" pitchFamily="34" charset="0"/>
              <a:buChar char="•"/>
              <a:defRPr/>
            </a:pPr>
            <a:r>
              <a:rPr lang="en-GB" u="none" dirty="0">
                <a:latin typeface="Calibri" panose="020F0502020204030204" pitchFamily="34" charset="0"/>
                <a:cs typeface="Calibri" panose="020F0502020204030204" pitchFamily="34" charset="0"/>
              </a:rPr>
              <a:t>Erasmus+ mobility experiences and grants can be repeated up to a </a:t>
            </a:r>
            <a:r>
              <a:rPr lang="en-GB" b="1" u="none" dirty="0">
                <a:latin typeface="Calibri" panose="020F0502020204030204" pitchFamily="34" charset="0"/>
                <a:cs typeface="Calibri" panose="020F0502020204030204" pitchFamily="34" charset="0"/>
              </a:rPr>
              <a:t>maximum of 12 months (360 days) per degree</a:t>
            </a:r>
            <a:r>
              <a:rPr lang="en-GB" u="none" dirty="0">
                <a:latin typeface="Calibri" panose="020F0502020204030204" pitchFamily="34" charset="0"/>
                <a:cs typeface="Calibri" panose="020F0502020204030204" pitchFamily="34" charset="0"/>
              </a:rPr>
              <a:t>. Both </a:t>
            </a:r>
            <a:r>
              <a:rPr lang="en-GB" b="1" u="none" dirty="0">
                <a:latin typeface="Calibri" panose="020F0502020204030204" pitchFamily="34" charset="0"/>
                <a:cs typeface="Calibri" panose="020F0502020204030204" pitchFamily="34" charset="0"/>
              </a:rPr>
              <a:t>study</a:t>
            </a:r>
            <a:r>
              <a:rPr lang="en-GB" u="none" dirty="0">
                <a:latin typeface="Calibri" panose="020F0502020204030204" pitchFamily="34" charset="0"/>
                <a:cs typeface="Calibri" panose="020F0502020204030204" pitchFamily="34" charset="0"/>
              </a:rPr>
              <a:t> activities and </a:t>
            </a:r>
            <a:r>
              <a:rPr lang="en-GB" b="1" u="none" dirty="0">
                <a:latin typeface="Calibri" panose="020F0502020204030204" pitchFamily="34" charset="0"/>
                <a:cs typeface="Calibri" panose="020F0502020204030204" pitchFamily="34" charset="0"/>
              </a:rPr>
              <a:t>traineeships</a:t>
            </a:r>
            <a:r>
              <a:rPr lang="en-GB" u="none" dirty="0">
                <a:latin typeface="Calibri" panose="020F0502020204030204" pitchFamily="34" charset="0"/>
                <a:cs typeface="Calibri" panose="020F0502020204030204" pitchFamily="34" charset="0"/>
              </a:rPr>
              <a:t> are included in the 12 months. </a:t>
            </a:r>
            <a:r>
              <a:rPr lang="en-US" u="none" dirty="0">
                <a:latin typeface="Calibri" panose="020F0502020204030204" pitchFamily="34" charset="0"/>
                <a:cs typeface="Calibri" panose="020F0502020204030204" pitchFamily="34" charset="0"/>
              </a:rPr>
              <a:t>Prior mobility experiences under the Erasmus+ Programme counts towards the mobility period maximum of 12 months for each cycle. When submitting the application, the system will check prior mobility experience information which the University has on record. </a:t>
            </a:r>
          </a:p>
          <a:p>
            <a:pPr marL="285750" indent="-285750" algn="just">
              <a:buFont typeface="Arial" panose="020B0604020202020204" pitchFamily="34" charset="0"/>
              <a:buChar char="•"/>
              <a:defRPr/>
            </a:pPr>
            <a:endParaRPr lang="en-US" u="none"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en-US" u="none" dirty="0">
                <a:latin typeface="Calibri" panose="020F0502020204030204" pitchFamily="34" charset="0"/>
                <a:cs typeface="Calibri" panose="020F0502020204030204" pitchFamily="34" charset="0"/>
              </a:rPr>
              <a:t>Students who apply may </a:t>
            </a:r>
            <a:r>
              <a:rPr lang="en-US" b="1" u="none" dirty="0">
                <a:latin typeface="Calibri" panose="020F0502020204030204" pitchFamily="34" charset="0"/>
                <a:cs typeface="Calibri" panose="020F0502020204030204" pitchFamily="34" charset="0"/>
              </a:rPr>
              <a:t>not receive</a:t>
            </a:r>
            <a:r>
              <a:rPr lang="en-US" u="none" dirty="0">
                <a:latin typeface="Calibri" panose="020F0502020204030204" pitchFamily="34" charset="0"/>
                <a:cs typeface="Calibri" panose="020F0502020204030204" pitchFamily="34" charset="0"/>
              </a:rPr>
              <a:t>, </a:t>
            </a:r>
            <a:r>
              <a:rPr lang="en-US" b="1" u="none" dirty="0">
                <a:latin typeface="Calibri" panose="020F0502020204030204" pitchFamily="34" charset="0"/>
                <a:cs typeface="Calibri" panose="020F0502020204030204" pitchFamily="34" charset="0"/>
              </a:rPr>
              <a:t>during the same period</a:t>
            </a:r>
            <a:r>
              <a:rPr lang="en-US" u="none" dirty="0">
                <a:latin typeface="Calibri" panose="020F0502020204030204" pitchFamily="34" charset="0"/>
                <a:cs typeface="Calibri" panose="020F0502020204030204" pitchFamily="34" charset="0"/>
              </a:rPr>
              <a:t>, </a:t>
            </a:r>
            <a:r>
              <a:rPr lang="en-US" b="1" u="none" dirty="0">
                <a:latin typeface="Calibri" panose="020F0502020204030204" pitchFamily="34" charset="0"/>
                <a:cs typeface="Calibri" panose="020F0502020204030204" pitchFamily="34" charset="0"/>
              </a:rPr>
              <a:t>any other types of EU grants</a:t>
            </a:r>
            <a:r>
              <a:rPr lang="en-US" u="none" dirty="0">
                <a:latin typeface="Calibri" panose="020F0502020204030204" pitchFamily="34" charset="0"/>
                <a:cs typeface="Calibri" panose="020F0502020204030204" pitchFamily="34" charset="0"/>
              </a:rPr>
              <a:t> (ex. scholarships for Joint Master Degrees - pursuant to Erasmus Mundus Action 1) or grants allocated from the UNIBO funds available for mobility periods abroad;</a:t>
            </a:r>
          </a:p>
          <a:p>
            <a:pPr marL="285750" indent="-285750" algn="just">
              <a:buFont typeface="Arial" panose="020B0604020202020204" pitchFamily="34" charset="0"/>
              <a:buChar char="•"/>
              <a:defRPr/>
            </a:pPr>
            <a:endParaRPr lang="en-US" u="none"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en-US" u="none" dirty="0">
                <a:latin typeface="Calibri" panose="020F0502020204030204" pitchFamily="34" charset="0"/>
                <a:cs typeface="Calibri" panose="020F0502020204030204" pitchFamily="34" charset="0"/>
              </a:rPr>
              <a:t>Erasmus+ Mobility for Traineeships grantees </a:t>
            </a:r>
            <a:r>
              <a:rPr lang="en-US" b="1" u="none" dirty="0">
                <a:latin typeface="Calibri" panose="020F0502020204030204" pitchFamily="34" charset="0"/>
                <a:cs typeface="Calibri" panose="020F0502020204030204" pitchFamily="34" charset="0"/>
              </a:rPr>
              <a:t>can also receive other mobility abroad </a:t>
            </a:r>
            <a:r>
              <a:rPr lang="en-US" b="1" u="none" dirty="0" err="1">
                <a:latin typeface="Calibri" panose="020F0502020204030204" pitchFamily="34" charset="0"/>
                <a:cs typeface="Calibri" panose="020F0502020204030204" pitchFamily="34" charset="0"/>
              </a:rPr>
              <a:t>programmes</a:t>
            </a:r>
            <a:r>
              <a:rPr lang="en-US" b="1" u="none" dirty="0">
                <a:latin typeface="Calibri" panose="020F0502020204030204" pitchFamily="34" charset="0"/>
                <a:cs typeface="Calibri" panose="020F0502020204030204" pitchFamily="34" charset="0"/>
              </a:rPr>
              <a:t> </a:t>
            </a:r>
            <a:r>
              <a:rPr lang="en-US" u="none" dirty="0">
                <a:latin typeface="Calibri" panose="020F0502020204030204" pitchFamily="34" charset="0"/>
                <a:cs typeface="Calibri" panose="020F0502020204030204" pitchFamily="34" charset="0"/>
              </a:rPr>
              <a:t>promoted by University structures, including mobility </a:t>
            </a:r>
            <a:r>
              <a:rPr lang="en-US" u="none" dirty="0" err="1">
                <a:latin typeface="Calibri" panose="020F0502020204030204" pitchFamily="34" charset="0"/>
                <a:cs typeface="Calibri" panose="020F0502020204030204" pitchFamily="34" charset="0"/>
              </a:rPr>
              <a:t>programmes</a:t>
            </a:r>
            <a:r>
              <a:rPr lang="en-US" u="none" dirty="0">
                <a:latin typeface="Calibri" panose="020F0502020204030204" pitchFamily="34" charset="0"/>
                <a:cs typeface="Calibri" panose="020F0502020204030204" pitchFamily="34" charset="0"/>
              </a:rPr>
              <a:t> that will take place in the </a:t>
            </a:r>
            <a:r>
              <a:rPr lang="en-US" b="1" u="none" dirty="0">
                <a:latin typeface="Calibri" panose="020F0502020204030204" pitchFamily="34" charset="0"/>
                <a:cs typeface="Calibri" panose="020F0502020204030204" pitchFamily="34" charset="0"/>
              </a:rPr>
              <a:t>same academic year </a:t>
            </a:r>
            <a:r>
              <a:rPr lang="en-US" u="none" dirty="0">
                <a:latin typeface="Calibri" panose="020F0502020204030204" pitchFamily="34" charset="0"/>
                <a:cs typeface="Calibri" panose="020F0502020204030204" pitchFamily="34" charset="0"/>
              </a:rPr>
              <a:t>(ex. thesis abroad, Erasmus+ Study, Overseas, etc.) provided that these periods </a:t>
            </a:r>
            <a:r>
              <a:rPr lang="en-US" b="1" u="none" dirty="0">
                <a:latin typeface="Calibri" panose="020F0502020204030204" pitchFamily="34" charset="0"/>
                <a:cs typeface="Calibri" panose="020F0502020204030204" pitchFamily="34" charset="0"/>
              </a:rPr>
              <a:t>do not overlap</a:t>
            </a:r>
            <a:r>
              <a:rPr lang="en-US" u="none" dirty="0">
                <a:latin typeface="Calibri" panose="020F0502020204030204" pitchFamily="34" charset="0"/>
                <a:cs typeface="Calibri" panose="020F0502020204030204" pitchFamily="34" charset="0"/>
              </a:rPr>
              <a:t>, even partially. </a:t>
            </a:r>
            <a:endParaRPr lang="en-GB" altLang="it-IT" b="1" u="none" dirty="0">
              <a:latin typeface="Calibri" panose="020F0502020204030204" pitchFamily="34" charset="0"/>
              <a:cs typeface="Calibri" panose="020F0502020204030204" pitchFamily="34" charset="0"/>
            </a:endParaRPr>
          </a:p>
          <a:p>
            <a:pPr algn="just">
              <a:defRPr/>
            </a:pPr>
            <a:endParaRPr lang="en-US" sz="1900" u="none" dirty="0"/>
          </a:p>
          <a:p>
            <a:pPr algn="just">
              <a:defRPr/>
            </a:pPr>
            <a:endParaRPr lang="en-GB" sz="1900" u="none" dirty="0"/>
          </a:p>
          <a:p>
            <a:pPr eaLnBrk="1" hangingPunct="1">
              <a:defRPr/>
            </a:pPr>
            <a:endParaRPr lang="en-GB" altLang="it-IT" sz="2400" dirty="0"/>
          </a:p>
          <a:p>
            <a:pPr eaLnBrk="1" hangingPunct="1">
              <a:defRPr/>
            </a:pPr>
            <a:endParaRPr lang="en-GB" altLang="it-IT" sz="2400" b="1" u="none" dirty="0"/>
          </a:p>
          <a:p>
            <a:pPr eaLnBrk="1" hangingPunct="1">
              <a:defRPr/>
            </a:pPr>
            <a:endParaRPr lang="en-GB" altLang="it-IT" sz="2000" b="1" u="none" dirty="0"/>
          </a:p>
          <a:p>
            <a:pPr eaLnBrk="1" hangingPunct="1">
              <a:defRPr/>
            </a:pPr>
            <a:endParaRPr lang="en-GB" altLang="it-IT" sz="2000" b="1" u="none" dirty="0"/>
          </a:p>
          <a:p>
            <a:pPr eaLnBrk="1" hangingPunct="1">
              <a:defRPr/>
            </a:pPr>
            <a:endParaRPr lang="en-GB" altLang="it-IT" sz="2000" b="1" u="none" dirty="0"/>
          </a:p>
        </p:txBody>
      </p:sp>
      <p:sp>
        <p:nvSpPr>
          <p:cNvPr id="14340" name="Rettangolo 3"/>
          <p:cNvSpPr>
            <a:spLocks noChangeArrowheads="1"/>
          </p:cNvSpPr>
          <p:nvPr/>
        </p:nvSpPr>
        <p:spPr bwMode="auto">
          <a:xfrm>
            <a:off x="238125" y="1787525"/>
            <a:ext cx="88106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u="sng">
                <a:solidFill>
                  <a:schemeClr val="tx1"/>
                </a:solidFill>
                <a:latin typeface="Arial" panose="020B0604020202020204" pitchFamily="34" charset="0"/>
              </a:defRPr>
            </a:lvl1pPr>
            <a:lvl2pPr marL="742950" indent="-285750">
              <a:defRPr u="sng">
                <a:solidFill>
                  <a:schemeClr val="tx1"/>
                </a:solidFill>
                <a:latin typeface="Arial" panose="020B0604020202020204" pitchFamily="34" charset="0"/>
              </a:defRPr>
            </a:lvl2pPr>
            <a:lvl3pPr marL="1143000" indent="-228600">
              <a:defRPr u="sng">
                <a:solidFill>
                  <a:schemeClr val="tx1"/>
                </a:solidFill>
                <a:latin typeface="Arial" panose="020B0604020202020204" pitchFamily="34" charset="0"/>
              </a:defRPr>
            </a:lvl3pPr>
            <a:lvl4pPr marL="1600200" indent="-228600">
              <a:defRPr u="sng">
                <a:solidFill>
                  <a:schemeClr val="tx1"/>
                </a:solidFill>
                <a:latin typeface="Arial" panose="020B0604020202020204" pitchFamily="34" charset="0"/>
              </a:defRPr>
            </a:lvl4pPr>
            <a:lvl5pPr marL="2057400" indent="-228600">
              <a:defRPr u="sng">
                <a:solidFill>
                  <a:schemeClr val="tx1"/>
                </a:solidFill>
                <a:latin typeface="Arial" panose="020B0604020202020204" pitchFamily="34" charset="0"/>
              </a:defRPr>
            </a:lvl5pPr>
            <a:lvl6pPr marL="2514600" indent="-228600" eaLnBrk="0" fontAlgn="base" hangingPunct="0">
              <a:spcBef>
                <a:spcPct val="0"/>
              </a:spcBef>
              <a:spcAft>
                <a:spcPct val="0"/>
              </a:spcAft>
              <a:defRPr u="sng">
                <a:solidFill>
                  <a:schemeClr val="tx1"/>
                </a:solidFill>
                <a:latin typeface="Arial" panose="020B0604020202020204" pitchFamily="34" charset="0"/>
              </a:defRPr>
            </a:lvl6pPr>
            <a:lvl7pPr marL="2971800" indent="-228600" eaLnBrk="0" fontAlgn="base" hangingPunct="0">
              <a:spcBef>
                <a:spcPct val="0"/>
              </a:spcBef>
              <a:spcAft>
                <a:spcPct val="0"/>
              </a:spcAft>
              <a:defRPr u="sng">
                <a:solidFill>
                  <a:schemeClr val="tx1"/>
                </a:solidFill>
                <a:latin typeface="Arial" panose="020B0604020202020204" pitchFamily="34" charset="0"/>
              </a:defRPr>
            </a:lvl7pPr>
            <a:lvl8pPr marL="3429000" indent="-228600" eaLnBrk="0" fontAlgn="base" hangingPunct="0">
              <a:spcBef>
                <a:spcPct val="0"/>
              </a:spcBef>
              <a:spcAft>
                <a:spcPct val="0"/>
              </a:spcAft>
              <a:defRPr u="sng">
                <a:solidFill>
                  <a:schemeClr val="tx1"/>
                </a:solidFill>
                <a:latin typeface="Arial" panose="020B0604020202020204" pitchFamily="34" charset="0"/>
              </a:defRPr>
            </a:lvl8pPr>
            <a:lvl9pPr marL="3886200" indent="-228600" eaLnBrk="0" fontAlgn="base" hangingPunct="0">
              <a:spcBef>
                <a:spcPct val="0"/>
              </a:spcBef>
              <a:spcAft>
                <a:spcPct val="0"/>
              </a:spcAft>
              <a:defRPr u="sng">
                <a:solidFill>
                  <a:schemeClr val="tx1"/>
                </a:solidFill>
                <a:latin typeface="Arial" panose="020B0604020202020204" pitchFamily="34" charset="0"/>
              </a:defRPr>
            </a:lvl9pPr>
          </a:lstStyle>
          <a:p>
            <a:pPr eaLnBrk="1" hangingPunct="1"/>
            <a:endParaRPr lang="en-GB" altLang="it-IT" u="none"/>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395288" y="260350"/>
            <a:ext cx="8229600"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it-IT" altLang="it-IT" u="none" kern="0" dirty="0">
                <a:solidFill>
                  <a:srgbClr val="000000"/>
                </a:solidFill>
              </a:rPr>
              <a:t>Erasmus+ </a:t>
            </a:r>
            <a:r>
              <a:rPr lang="it-IT" altLang="it-IT" u="none" kern="0" dirty="0" err="1">
                <a:solidFill>
                  <a:srgbClr val="000000"/>
                </a:solidFill>
              </a:rPr>
              <a:t>Traineeship</a:t>
            </a:r>
            <a:endParaRPr lang="it-IT" altLang="it-IT" u="none" kern="0" dirty="0"/>
          </a:p>
        </p:txBody>
      </p:sp>
      <p:sp>
        <p:nvSpPr>
          <p:cNvPr id="3" name="Rettangolo 2"/>
          <p:cNvSpPr/>
          <p:nvPr/>
        </p:nvSpPr>
        <p:spPr>
          <a:xfrm>
            <a:off x="611560" y="1340768"/>
            <a:ext cx="7622752" cy="6278642"/>
          </a:xfrm>
          <a:prstGeom prst="rect">
            <a:avLst/>
          </a:prstGeom>
        </p:spPr>
        <p:txBody>
          <a:bodyPr wrap="square">
            <a:spAutoFit/>
          </a:bodyPr>
          <a:lstStyle/>
          <a:p>
            <a:pPr eaLnBrk="1" hangingPunct="1">
              <a:defRPr/>
            </a:pPr>
            <a:r>
              <a:rPr lang="en-GB" sz="2400" b="1" i="1" dirty="0">
                <a:latin typeface="Calibri" panose="020F0502020204030204" pitchFamily="34" charset="0"/>
                <a:cs typeface="Calibri" panose="020F0502020204030204" pitchFamily="34" charset="0"/>
              </a:rPr>
              <a:t>Language Requirements </a:t>
            </a:r>
          </a:p>
          <a:p>
            <a:pPr eaLnBrk="1" hangingPunct="1">
              <a:defRPr/>
            </a:pPr>
            <a:r>
              <a:rPr lang="en-US" u="none" dirty="0">
                <a:latin typeface="Calibri" panose="020F0502020204030204" pitchFamily="34" charset="0"/>
                <a:cs typeface="Calibri" panose="020F0502020204030204" pitchFamily="34" charset="0"/>
              </a:rPr>
              <a:t>Evidence of a </a:t>
            </a:r>
            <a:r>
              <a:rPr lang="en-US" b="1" u="none" dirty="0">
                <a:latin typeface="Calibri" panose="020F0502020204030204" pitchFamily="34" charset="0"/>
                <a:cs typeface="Calibri" panose="020F0502020204030204" pitchFamily="34" charset="0"/>
              </a:rPr>
              <a:t>minimum language level </a:t>
            </a:r>
            <a:r>
              <a:rPr lang="en-US" u="none" dirty="0">
                <a:latin typeface="Calibri" panose="020F0502020204030204" pitchFamily="34" charset="0"/>
                <a:cs typeface="Calibri" panose="020F0502020204030204" pitchFamily="34" charset="0"/>
              </a:rPr>
              <a:t>in the main language of the traineeship must be given in order to apply. </a:t>
            </a:r>
          </a:p>
          <a:p>
            <a:pPr marL="285750" indent="-285750" eaLnBrk="1" hangingPunct="1">
              <a:buFont typeface="Arial" panose="020B0604020202020204" pitchFamily="34" charset="0"/>
              <a:buChar char="•"/>
              <a:defRPr/>
            </a:pPr>
            <a:endParaRPr lang="en-US" u="none" dirty="0">
              <a:latin typeface="Calibri" panose="020F0502020204030204" pitchFamily="34" charset="0"/>
              <a:cs typeface="Calibri" panose="020F0502020204030204" pitchFamily="34" charset="0"/>
            </a:endParaRPr>
          </a:p>
          <a:p>
            <a:pPr eaLnBrk="1" hangingPunct="1">
              <a:defRPr/>
            </a:pPr>
            <a:r>
              <a:rPr lang="en-US" u="none" dirty="0">
                <a:latin typeface="Calibri" panose="020F0502020204030204" pitchFamily="34" charset="0"/>
                <a:cs typeface="Calibri" panose="020F0502020204030204" pitchFamily="34" charset="0"/>
              </a:rPr>
              <a:t>The </a:t>
            </a:r>
            <a:r>
              <a:rPr lang="en-US" b="1" u="none" dirty="0">
                <a:latin typeface="Calibri" panose="020F0502020204030204" pitchFamily="34" charset="0"/>
                <a:cs typeface="Calibri" panose="020F0502020204030204" pitchFamily="34" charset="0"/>
              </a:rPr>
              <a:t>minimum language level </a:t>
            </a:r>
            <a:r>
              <a:rPr lang="en-US" u="none" dirty="0">
                <a:latin typeface="Calibri" panose="020F0502020204030204" pitchFamily="34" charset="0"/>
                <a:cs typeface="Calibri" panose="020F0502020204030204" pitchFamily="34" charset="0"/>
              </a:rPr>
              <a:t>required to apply is </a:t>
            </a:r>
            <a:r>
              <a:rPr lang="en-US" b="1" u="none" dirty="0">
                <a:latin typeface="Calibri" panose="020F0502020204030204" pitchFamily="34" charset="0"/>
                <a:cs typeface="Calibri" panose="020F0502020204030204" pitchFamily="34" charset="0"/>
              </a:rPr>
              <a:t>B1</a:t>
            </a:r>
            <a:endParaRPr lang="en-GB" b="1" u="none" dirty="0">
              <a:latin typeface="Calibri" panose="020F0502020204030204" pitchFamily="34" charset="0"/>
              <a:cs typeface="Calibri" panose="020F0502020204030204" pitchFamily="34" charset="0"/>
            </a:endParaRPr>
          </a:p>
          <a:p>
            <a:pPr eaLnBrk="1" hangingPunct="1">
              <a:defRPr/>
            </a:pPr>
            <a:r>
              <a:rPr lang="en-GB" dirty="0">
                <a:latin typeface="Calibri" panose="020F0502020204030204" pitchFamily="34" charset="0"/>
                <a:cs typeface="Calibri" panose="020F0502020204030204" pitchFamily="34" charset="0"/>
                <a:hlinkClick r:id="rId2"/>
              </a:rPr>
              <a:t>https://www.unibo.it/en/study/international-experiences/internship-abroad/erasmus-mobility-for-traineeship/erasmus-mobility-for-traineeships-what-is-it-and-how-to-apply/language-requirements-for-erasmus-mobility-for-traineeship</a:t>
            </a:r>
            <a:r>
              <a:rPr lang="en-GB" dirty="0">
                <a:latin typeface="Calibri" panose="020F0502020204030204" pitchFamily="34" charset="0"/>
                <a:cs typeface="Calibri" panose="020F0502020204030204" pitchFamily="34" charset="0"/>
              </a:rPr>
              <a:t> </a:t>
            </a:r>
          </a:p>
          <a:p>
            <a:pPr eaLnBrk="1" hangingPunct="1">
              <a:defRPr/>
            </a:pPr>
            <a:endParaRPr lang="en-GB" dirty="0">
              <a:latin typeface="Calibri" panose="020F0502020204030204" pitchFamily="34" charset="0"/>
              <a:cs typeface="Calibri" panose="020F0502020204030204" pitchFamily="34" charset="0"/>
            </a:endParaRPr>
          </a:p>
          <a:p>
            <a:pPr eaLnBrk="1" hangingPunct="1">
              <a:defRPr/>
            </a:pPr>
            <a:r>
              <a:rPr lang="en-US" u="none" dirty="0">
                <a:latin typeface="Calibri" panose="020F0502020204030204" pitchFamily="34" charset="0"/>
                <a:cs typeface="Calibri" panose="020F0502020204030204" pitchFamily="34" charset="0"/>
              </a:rPr>
              <a:t>Knowledge of the foreign language must be proved in one of the following ways, all of which are deemed to be equivalent:</a:t>
            </a:r>
          </a:p>
          <a:p>
            <a:pPr eaLnBrk="1" hangingPunct="1">
              <a:defRPr/>
            </a:pPr>
            <a:endParaRPr lang="en-US" u="none" dirty="0">
              <a:latin typeface="Calibri" panose="020F0502020204030204" pitchFamily="34" charset="0"/>
              <a:cs typeface="Calibri" panose="020F0502020204030204" pitchFamily="34" charset="0"/>
            </a:endParaRPr>
          </a:p>
          <a:p>
            <a:pPr marL="742950" lvl="1" indent="-285750" eaLnBrk="1" hangingPunct="1">
              <a:buFont typeface="Wingdings" panose="05000000000000000000" pitchFamily="2" charset="2"/>
              <a:buChar char="ü"/>
              <a:defRPr/>
            </a:pPr>
            <a:r>
              <a:rPr lang="en-US" u="none" dirty="0">
                <a:highlight>
                  <a:srgbClr val="FFFF00"/>
                </a:highlight>
                <a:latin typeface="Calibri" panose="020F0502020204030204" pitchFamily="34" charset="0"/>
                <a:cs typeface="Calibri" panose="020F0502020204030204" pitchFamily="34" charset="0"/>
              </a:rPr>
              <a:t>being enrolled on a </a:t>
            </a:r>
            <a:r>
              <a:rPr lang="en-US" b="1" u="none" dirty="0">
                <a:highlight>
                  <a:srgbClr val="FFFF00"/>
                </a:highlight>
                <a:latin typeface="Calibri" panose="020F0502020204030204" pitchFamily="34" charset="0"/>
                <a:cs typeface="Calibri" panose="020F0502020204030204" pitchFamily="34" charset="0"/>
              </a:rPr>
              <a:t>degree </a:t>
            </a:r>
            <a:r>
              <a:rPr lang="en-US" b="1" u="none" dirty="0" err="1">
                <a:highlight>
                  <a:srgbClr val="FFFF00"/>
                </a:highlight>
                <a:latin typeface="Calibri" panose="020F0502020204030204" pitchFamily="34" charset="0"/>
                <a:cs typeface="Calibri" panose="020F0502020204030204" pitchFamily="34" charset="0"/>
              </a:rPr>
              <a:t>programme</a:t>
            </a:r>
            <a:r>
              <a:rPr lang="en-US" b="1" u="none" dirty="0">
                <a:highlight>
                  <a:srgbClr val="FFFF00"/>
                </a:highlight>
                <a:latin typeface="Calibri" panose="020F0502020204030204" pitchFamily="34" charset="0"/>
                <a:cs typeface="Calibri" panose="020F0502020204030204" pitchFamily="34" charset="0"/>
              </a:rPr>
              <a:t> entirely conducted in English </a:t>
            </a:r>
            <a:r>
              <a:rPr lang="en-US" u="none" dirty="0">
                <a:latin typeface="Calibri" panose="020F0502020204030204" pitchFamily="34" charset="0"/>
                <a:cs typeface="Calibri" panose="020F0502020204030204" pitchFamily="34" charset="0"/>
              </a:rPr>
              <a:t>(see Annex 2 – such as LEGS); such students may only use this as a language requisite if applying to firms which stipulate </a:t>
            </a:r>
            <a:r>
              <a:rPr lang="en-US" dirty="0">
                <a:latin typeface="Calibri" panose="020F0502020204030204" pitchFamily="34" charset="0"/>
                <a:cs typeface="Calibri" panose="020F0502020204030204" pitchFamily="34" charset="0"/>
              </a:rPr>
              <a:t>English as the traineeship language</a:t>
            </a:r>
            <a:r>
              <a:rPr lang="en-US" u="none" dirty="0">
                <a:latin typeface="Calibri" panose="020F0502020204030204" pitchFamily="34" charset="0"/>
                <a:cs typeface="Calibri" panose="020F0502020204030204" pitchFamily="34" charset="0"/>
              </a:rPr>
              <a:t>;</a:t>
            </a:r>
            <a:endParaRPr lang="en-GB" u="none" dirty="0">
              <a:latin typeface="Calibri" panose="020F0502020204030204" pitchFamily="34" charset="0"/>
              <a:cs typeface="Calibri" panose="020F0502020204030204" pitchFamily="34" charset="0"/>
            </a:endParaRPr>
          </a:p>
          <a:p>
            <a:pPr marL="285750" indent="-285750" eaLnBrk="1" hangingPunct="1">
              <a:buFont typeface="Arial" panose="020B0604020202020204" pitchFamily="34" charset="0"/>
              <a:buChar char="•"/>
              <a:defRPr/>
            </a:pPr>
            <a:endParaRPr lang="en-GB" dirty="0">
              <a:latin typeface="Arial" charset="0"/>
            </a:endParaRPr>
          </a:p>
          <a:p>
            <a:pPr marL="285750" indent="-285750" eaLnBrk="1" hangingPunct="1">
              <a:buFont typeface="Arial" panose="020B0604020202020204" pitchFamily="34" charset="0"/>
              <a:buChar char="•"/>
              <a:defRPr/>
            </a:pPr>
            <a:endParaRPr lang="en-GB" dirty="0">
              <a:latin typeface="Arial" charset="0"/>
            </a:endParaRPr>
          </a:p>
          <a:p>
            <a:pPr marL="285750" indent="-285750" eaLnBrk="1" hangingPunct="1">
              <a:buFont typeface="Arial" panose="020B0604020202020204" pitchFamily="34" charset="0"/>
              <a:buChar char="•"/>
              <a:defRPr/>
            </a:pPr>
            <a:endParaRPr lang="en-GB" dirty="0">
              <a:latin typeface="Arial" charset="0"/>
            </a:endParaRPr>
          </a:p>
          <a:p>
            <a:pPr marL="285750" indent="-285750" eaLnBrk="1" hangingPunct="1">
              <a:buFont typeface="Arial" panose="020B0604020202020204" pitchFamily="34" charset="0"/>
              <a:buChar char="•"/>
              <a:defRPr/>
            </a:pPr>
            <a:endParaRPr lang="en-GB" dirty="0">
              <a:latin typeface="Arial" charset="0"/>
            </a:endParaRPr>
          </a:p>
          <a:p>
            <a:pPr marL="285750" indent="-285750" eaLnBrk="1" hangingPunct="1">
              <a:buFont typeface="Arial" panose="020B0604020202020204" pitchFamily="34" charset="0"/>
              <a:buChar char="•"/>
              <a:defRPr/>
            </a:pPr>
            <a:endParaRPr lang="en-GB" dirty="0">
              <a:latin typeface="Arial" charset="0"/>
            </a:endParaRPr>
          </a:p>
        </p:txBody>
      </p:sp>
    </p:spTree>
  </p:cSld>
  <p:clrMapOvr>
    <a:masterClrMapping/>
  </p:clrMapOvr>
</p:sld>
</file>

<file path=ppt/theme/theme1.xml><?xml version="1.0" encoding="utf-8"?>
<a:theme xmlns:a="http://schemas.openxmlformats.org/drawingml/2006/main" name="1_Struttura predefinita">
  <a:themeElements>
    <a:clrScheme name="1_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Struttura predefinit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it-IT" altLang="it-IT" sz="1800" b="0" i="0" u="sng"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it-IT" altLang="it-IT" sz="1800" b="0" i="0" u="sng" strike="noStrike" cap="none" normalizeH="0" baseline="0" smtClean="0">
            <a:ln>
              <a:noFill/>
            </a:ln>
            <a:solidFill>
              <a:schemeClr val="tx1"/>
            </a:solidFill>
            <a:effectLst/>
            <a:latin typeface="Arial" charset="0"/>
          </a:defRPr>
        </a:defPPr>
      </a:lstStyle>
    </a:lnDef>
  </a:objectDefaults>
  <a:extraClrSchemeLst>
    <a:extraClrScheme>
      <a:clrScheme name="1_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Personalizza struttura">
  <a:themeElements>
    <a:clrScheme name="2_Personalizza struttur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Personalizza struttur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it-IT" altLang="it-IT" sz="1800" b="0" i="0" u="sng"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it-IT" altLang="it-IT" sz="1800" b="0" i="0" u="sng" strike="noStrike" cap="none" normalizeH="0" baseline="0" smtClean="0">
            <a:ln>
              <a:noFill/>
            </a:ln>
            <a:solidFill>
              <a:schemeClr val="tx1"/>
            </a:solidFill>
            <a:effectLst/>
            <a:latin typeface="Arial" charset="0"/>
          </a:defRPr>
        </a:defPPr>
      </a:lstStyle>
    </a:lnDef>
  </a:objectDefaults>
  <a:extraClrSchemeLst>
    <a:extraClrScheme>
      <a:clrScheme name="2_Personalizza struttur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Personalizza struttur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Personalizza struttur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Personalizza struttur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Personalizza struttur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Personalizza struttur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Personalizza struttur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Personalizza struttur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Personalizza struttur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Personalizza struttur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Personalizza struttur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Personalizza struttur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4018</TotalTime>
  <Words>2445</Words>
  <Application>Microsoft Office PowerPoint</Application>
  <PresentationFormat>Presentazione su schermo (4:3)</PresentationFormat>
  <Paragraphs>210</Paragraphs>
  <Slides>22</Slides>
  <Notes>1</Notes>
  <HiddenSlides>0</HiddenSlides>
  <MMClips>0</MMClips>
  <ScaleCrop>false</ScaleCrop>
  <HeadingPairs>
    <vt:vector size="6" baseType="variant">
      <vt:variant>
        <vt:lpstr>Caratteri utilizzati</vt:lpstr>
      </vt:variant>
      <vt:variant>
        <vt:i4>3</vt:i4>
      </vt:variant>
      <vt:variant>
        <vt:lpstr>Tema</vt:lpstr>
      </vt:variant>
      <vt:variant>
        <vt:i4>2</vt:i4>
      </vt:variant>
      <vt:variant>
        <vt:lpstr>Titoli diapositive</vt:lpstr>
      </vt:variant>
      <vt:variant>
        <vt:i4>22</vt:i4>
      </vt:variant>
    </vt:vector>
  </HeadingPairs>
  <TitlesOfParts>
    <vt:vector size="27" baseType="lpstr">
      <vt:lpstr>Arial</vt:lpstr>
      <vt:lpstr>Calibri</vt:lpstr>
      <vt:lpstr>Wingdings</vt:lpstr>
      <vt:lpstr>1_Struttura predefinita</vt:lpstr>
      <vt:lpstr>2_Personalizza struttura</vt:lpstr>
      <vt:lpstr>Presentazione standard di PowerPoint</vt:lpstr>
      <vt:lpstr>Erasmus+ Traineeship</vt:lpstr>
      <vt:lpstr>Erasmus+ Traineeship</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Erasmus+ Traineeship</vt:lpstr>
      <vt:lpstr>Presentazione standard di PowerPoint</vt:lpstr>
      <vt:lpstr>Presentazione standard di PowerPoint</vt:lpstr>
      <vt:lpstr>Presentazione standard di PowerPoint</vt:lpstr>
      <vt:lpstr>Presentazione standard di PowerPoint</vt:lpstr>
      <vt:lpstr>Erasmus+ Traineeship</vt:lpstr>
      <vt:lpstr>Presentazione standard di PowerPoint</vt:lpstr>
      <vt:lpstr>Presentazione standard di PowerPoint</vt:lpstr>
      <vt:lpstr>Presentazione standard di PowerPoint</vt:lpstr>
      <vt:lpstr>CALENDAR</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Layout Bologna</dc:title>
  <dc:creator>Carmela Tanzillo</dc:creator>
  <cp:lastModifiedBy>Emanuele Gaiba</cp:lastModifiedBy>
  <cp:revision>375</cp:revision>
  <cp:lastPrinted>2009-04-22T19:24:48Z</cp:lastPrinted>
  <dcterms:created xsi:type="dcterms:W3CDTF">2009-04-22T19:24:48Z</dcterms:created>
  <dcterms:modified xsi:type="dcterms:W3CDTF">2024-04-22T08:14:30Z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EventoCorrelato">
    <vt:lpwstr/>
  </property>
  <property fmtid="{D5CDD505-2E9C-101B-9397-08002B2CF9AE}" pid="4" name="PagineDiAssegnazione">
    <vt:lpwstr/>
  </property>
  <property fmtid="{D5CDD505-2E9C-101B-9397-08002B2CF9AE}" pid="5" name="ContentType">
    <vt:lpwstr>Modulistica e Modelli</vt:lpwstr>
  </property>
  <property fmtid="{D5CDD505-2E9C-101B-9397-08002B2CF9AE}" pid="6" name="ContentTypeId">
    <vt:lpwstr>0x0101004F48A16EE6CB4320AF330DE4EBE8DB750055D17F50304844768B8C48A11458544900EEA682410AFD4C1993C23356160222EA00FD410E8749EC3C4AB46035E8CA496042</vt:lpwstr>
  </property>
  <property fmtid="{D5CDD505-2E9C-101B-9397-08002B2CF9AE}" pid="7" name="AbstractO">
    <vt:lpwstr>Layout Bologna.</vt:lpwstr>
  </property>
  <property fmtid="{D5CDD505-2E9C-101B-9397-08002B2CF9AE}" pid="8" name="AutoreDoc">
    <vt:lpwstr>AAGG - Settore Comunicazione</vt:lpwstr>
  </property>
  <property fmtid="{D5CDD505-2E9C-101B-9397-08002B2CF9AE}" pid="9" name="StatoDoc">
    <vt:lpwstr>Bozza</vt:lpwstr>
  </property>
  <property fmtid="{D5CDD505-2E9C-101B-9397-08002B2CF9AE}" pid="10" name="AnnoRedazione">
    <vt:lpwstr>2010</vt:lpwstr>
  </property>
</Properties>
</file>